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72" r:id="rId4"/>
    <p:sldMasterId id="2147483665" r:id="rId5"/>
    <p:sldMasterId id="2147483723" r:id="rId6"/>
    <p:sldMasterId id="2147483750" r:id="rId7"/>
    <p:sldMasterId id="2147483769" r:id="rId8"/>
  </p:sldMasterIdLst>
  <p:notesMasterIdLst>
    <p:notesMasterId r:id="rId32"/>
  </p:notesMasterIdLst>
  <p:handoutMasterIdLst>
    <p:handoutMasterId r:id="rId33"/>
  </p:handoutMasterIdLst>
  <p:sldIdLst>
    <p:sldId id="256" r:id="rId9"/>
    <p:sldId id="262" r:id="rId10"/>
    <p:sldId id="275" r:id="rId11"/>
    <p:sldId id="264" r:id="rId12"/>
    <p:sldId id="266" r:id="rId13"/>
    <p:sldId id="267" r:id="rId14"/>
    <p:sldId id="268" r:id="rId15"/>
    <p:sldId id="276" r:id="rId16"/>
    <p:sldId id="285" r:id="rId17"/>
    <p:sldId id="273" r:id="rId18"/>
    <p:sldId id="274" r:id="rId19"/>
    <p:sldId id="277" r:id="rId20"/>
    <p:sldId id="279" r:id="rId21"/>
    <p:sldId id="278" r:id="rId22"/>
    <p:sldId id="280" r:id="rId23"/>
    <p:sldId id="281" r:id="rId24"/>
    <p:sldId id="282" r:id="rId25"/>
    <p:sldId id="283" r:id="rId26"/>
    <p:sldId id="269" r:id="rId27"/>
    <p:sldId id="286" r:id="rId28"/>
    <p:sldId id="284" r:id="rId29"/>
    <p:sldId id="271" r:id="rId30"/>
    <p:sldId id="272" r:id="rId31"/>
  </p:sldIdLst>
  <p:sldSz cx="9144000" cy="5143500" type="screen16x9"/>
  <p:notesSz cx="6858000" cy="9144000"/>
  <p:embeddedFontLst>
    <p:embeddedFont>
      <p:font typeface="Brava Slab Bold" panose="020A0803030502060403" pitchFamily="18" charset="77"/>
      <p:bold r:id="rId34"/>
    </p:embeddedFont>
    <p:embeddedFont>
      <p:font typeface="Overpass" pitchFamily="2" charset="77"/>
      <p:regular r:id="rId35"/>
      <p:bold r:id="rId36"/>
      <p:italic r:id="rId37"/>
      <p:boldItalic r:id="rId38"/>
    </p:embeddedFont>
    <p:embeddedFont>
      <p:font typeface="Overpass Light" pitchFamily="2" charset="77"/>
      <p:regular r:id="rId39"/>
      <p:italic r:id="rId40"/>
    </p:embeddedFont>
    <p:embeddedFont>
      <p:font typeface="Raleway" pitchFamily="2" charset="77"/>
      <p:regular r:id="rId41"/>
      <p:bold r:id="rId42"/>
      <p:italic r:id="rId43"/>
      <p:boldItalic r:id="rId44"/>
    </p:embeddedFont>
    <p:embeddedFont>
      <p:font typeface="Raleway SemiBold" panose="020F0502020204030204" pitchFamily="34" charset="0"/>
      <p:regular r:id="rId45"/>
      <p:bold r:id="rId46"/>
      <p:italic r:id="rId47"/>
      <p:boldItalic r:id="rId4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F5F5F"/>
    <a:srgbClr val="969696"/>
    <a:srgbClr val="000000"/>
    <a:srgbClr val="006600"/>
    <a:srgbClr val="005DA2"/>
    <a:srgbClr val="E6AE8F"/>
    <a:srgbClr val="4D4D4D"/>
    <a:srgbClr val="A6A6A6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72BAB3-3138-BF4B-90D1-328483A76BB3}" v="80" dt="2024-02-21T04:12:31.4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72" autoAdjust="0"/>
    <p:restoredTop sz="86667" autoAdjust="0"/>
  </p:normalViewPr>
  <p:slideViewPr>
    <p:cSldViewPr snapToGrid="0" snapToObjects="1">
      <p:cViewPr varScale="1">
        <p:scale>
          <a:sx n="82" d="100"/>
          <a:sy n="82" d="100"/>
        </p:scale>
        <p:origin x="176" y="19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font" Target="fonts/font6.fntdata"/><Relationship Id="rId21" Type="http://schemas.openxmlformats.org/officeDocument/2006/relationships/slide" Target="slides/slide13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font" Target="fonts/font11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Master" Target="slideMasters/slideMaster5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handoutMaster" Target="handoutMasters/handout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2.xml"/><Relationship Id="rId41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font" Target="fonts/font3.fntdata"/><Relationship Id="rId4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BB80CEB6-346F-5DD9-710B-39A490A4E4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C535C1-E3A2-62E5-EF2C-01454B5C75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05E76-3FF6-47BD-8158-279053D25EA9}" type="datetimeFigureOut">
              <a:rPr lang="fr-CA" smtClean="0"/>
              <a:t>2024-02-20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824739A-226F-1FAB-4158-904080B893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69AD887-9FB7-DCC3-CEDA-D011BC1BF1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641752-13B8-43DB-983F-85567D0CA8B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9772105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71001B-EA86-4D33-B1D8-E9E1EAAB2196}" type="datetimeFigureOut">
              <a:rPr lang="fr-CA" smtClean="0"/>
              <a:t>2024-02-20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E8577-05C0-49F9-A1F2-50867F14F3A2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83850334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-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320194-74BB-28B4-D36A-076B47D352C8}"/>
              </a:ext>
            </a:extLst>
          </p:cNvPr>
          <p:cNvSpPr/>
          <p:nvPr userDrawn="1"/>
        </p:nvSpPr>
        <p:spPr>
          <a:xfrm>
            <a:off x="0" y="0"/>
            <a:ext cx="9144000" cy="41790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2FB69E-CD74-FD8F-904B-E9A2C7CF3B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3000" y="414000"/>
            <a:ext cx="6858000" cy="1790700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lnSpc>
                <a:spcPts val="5000"/>
              </a:lnSpc>
              <a:defRPr sz="5000" b="1" i="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r-FR" dirty="0" err="1"/>
              <a:t>Title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04DAB6F-A15E-0CAE-E55A-A6D5816DE7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2250000"/>
            <a:ext cx="6858000" cy="63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latin typeface="+mn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  <a:endParaRPr lang="en-US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08B5571A-5415-6649-9466-11E285D70CFD}"/>
              </a:ext>
            </a:extLst>
          </p:cNvPr>
          <p:cNvCxnSpPr>
            <a:cxnSpLocks/>
          </p:cNvCxnSpPr>
          <p:nvPr userDrawn="1"/>
        </p:nvCxnSpPr>
        <p:spPr>
          <a:xfrm>
            <a:off x="1143000" y="3009900"/>
            <a:ext cx="939800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D4247FBC-8A16-9FD5-6764-3E949D2391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3000" y="3163094"/>
            <a:ext cx="3556000" cy="404801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="1" baseline="0">
                <a:solidFill>
                  <a:schemeClr val="bg1"/>
                </a:solidFill>
                <a:latin typeface="Raleway SemiBold" pitchFamily="2" charset="0"/>
              </a:defRPr>
            </a:lvl1pPr>
          </a:lstStyle>
          <a:p>
            <a:pPr lvl="0"/>
            <a:r>
              <a:rPr lang="fr-CA" dirty="0" err="1"/>
              <a:t>Presented</a:t>
            </a:r>
            <a:r>
              <a:rPr lang="fr-CA" dirty="0"/>
              <a:t> by</a:t>
            </a:r>
          </a:p>
        </p:txBody>
      </p:sp>
      <p:sp>
        <p:nvSpPr>
          <p:cNvPr id="12" name="Espace réservé du texte 2">
            <a:extLst>
              <a:ext uri="{FF2B5EF4-FFF2-40B4-BE49-F238E27FC236}">
                <a16:creationId xmlns:a16="http://schemas.microsoft.com/office/drawing/2014/main" id="{2B3D8685-757A-32E8-825C-AF57A3E049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3000" y="3660384"/>
            <a:ext cx="3556000" cy="404802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CA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27854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5">
            <a:extLst>
              <a:ext uri="{FF2B5EF4-FFF2-40B4-BE49-F238E27FC236}">
                <a16:creationId xmlns:a16="http://schemas.microsoft.com/office/drawing/2014/main" id="{39F358BD-5563-458F-A5C0-679F15ABE8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9881" y="220135"/>
            <a:ext cx="8264239" cy="52801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CA" dirty="0"/>
              <a:t>SLIDE TITLE</a:t>
            </a:r>
          </a:p>
        </p:txBody>
      </p:sp>
      <p:sp>
        <p:nvSpPr>
          <p:cNvPr id="5" name="Espace réservé du texte 5">
            <a:extLst>
              <a:ext uri="{FF2B5EF4-FFF2-40B4-BE49-F238E27FC236}">
                <a16:creationId xmlns:a16="http://schemas.microsoft.com/office/drawing/2014/main" id="{40CEF2AD-B508-CE58-CE03-AAB718D9049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9880" y="748145"/>
            <a:ext cx="8264239" cy="3746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/>
                </a:solidFill>
                <a:latin typeface="Raleway SemiBold" pitchFamily="2" charset="0"/>
              </a:defRPr>
            </a:lvl1pPr>
          </a:lstStyle>
          <a:p>
            <a:pPr lvl="0"/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781FEAF7-31CC-5AA6-BDC3-EFFCFAB8C75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881" y="1413933"/>
            <a:ext cx="8264239" cy="2510648"/>
          </a:xfrm>
          <a:prstGeom prst="rect">
            <a:avLst/>
          </a:prstGeom>
        </p:spPr>
        <p:txBody>
          <a:bodyPr lIns="0" tIns="0" rIns="0" bIns="0"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0" i="0">
                <a:solidFill>
                  <a:schemeClr val="tx1"/>
                </a:solidFill>
                <a:latin typeface="+mn-lt"/>
              </a:defRPr>
            </a:lvl1pPr>
            <a:lvl2pPr marL="742950" indent="-285750">
              <a:buSzPct val="70000"/>
              <a:buFont typeface="Courier New" panose="02070309020205020404" pitchFamily="49" charset="0"/>
              <a:buChar char="o"/>
              <a:defRPr sz="1800" b="0" i="0">
                <a:solidFill>
                  <a:schemeClr val="tx1"/>
                </a:solidFill>
                <a:latin typeface="+mn-lt"/>
              </a:defRPr>
            </a:lvl2pPr>
            <a:lvl3pPr marL="1200150" indent="-285750">
              <a:buSzPct val="80000"/>
              <a:buFont typeface="Wingdings" panose="05000000000000000000" pitchFamily="2" charset="2"/>
              <a:buChar char="§"/>
              <a:defRPr sz="1600" b="0" i="0">
                <a:solidFill>
                  <a:schemeClr val="tx1"/>
                </a:solidFill>
                <a:latin typeface="+mn-lt"/>
              </a:defRPr>
            </a:lvl3pPr>
            <a:lvl4pPr>
              <a:defRPr sz="1800" b="0" i="0">
                <a:solidFill>
                  <a:schemeClr val="tx1">
                    <a:lumMod val="75000"/>
                    <a:lumOff val="25000"/>
                  </a:schemeClr>
                </a:solidFill>
                <a:latin typeface="Overpass Light" pitchFamily="2" charset="77"/>
              </a:defRPr>
            </a:lvl4pPr>
            <a:lvl5pPr>
              <a:defRPr sz="1800" b="0" i="0">
                <a:solidFill>
                  <a:schemeClr val="tx1">
                    <a:lumMod val="75000"/>
                    <a:lumOff val="25000"/>
                  </a:schemeClr>
                </a:solidFill>
                <a:latin typeface="Overpass Light" pitchFamily="2" charset="77"/>
              </a:defRPr>
            </a:lvl5pPr>
          </a:lstStyle>
          <a:p>
            <a:pPr lvl="0"/>
            <a:r>
              <a:rPr lang="fr-CA" dirty="0" err="1"/>
              <a:t>Level</a:t>
            </a:r>
            <a:r>
              <a:rPr lang="fr-CA" dirty="0"/>
              <a:t> 1</a:t>
            </a:r>
          </a:p>
          <a:p>
            <a:pPr lvl="1"/>
            <a:r>
              <a:rPr lang="fr-CA" dirty="0" err="1">
                <a:latin typeface="+mn-lt"/>
              </a:rPr>
              <a:t>Level</a:t>
            </a:r>
            <a:r>
              <a:rPr lang="fr-CA" dirty="0">
                <a:latin typeface="+mn-lt"/>
              </a:rPr>
              <a:t> 2</a:t>
            </a:r>
          </a:p>
          <a:p>
            <a:pPr lvl="2"/>
            <a:r>
              <a:rPr lang="fr-CA" dirty="0" err="1"/>
              <a:t>Level</a:t>
            </a:r>
            <a:r>
              <a:rPr lang="fr-CA" dirty="0"/>
              <a:t> 3</a:t>
            </a:r>
          </a:p>
          <a:p>
            <a:pPr lvl="0"/>
            <a:endParaRPr lang="fr-CA" dirty="0"/>
          </a:p>
          <a:p>
            <a:pPr lvl="0"/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343356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77119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ent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5C8C5583-7744-63B5-5951-D13118E758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5128" y="211765"/>
            <a:ext cx="7333744" cy="604563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lIns="0" tIns="0" rIns="0" bIns="0" anchor="ctr"/>
          <a:lstStyle>
            <a:lvl1pPr algn="ctr">
              <a:defRPr sz="40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r-CA" dirty="0"/>
              <a:t>SLIDE TITLE</a:t>
            </a:r>
            <a:endParaRPr lang="fr-FR" dirty="0"/>
          </a:p>
        </p:txBody>
      </p:sp>
      <p:sp>
        <p:nvSpPr>
          <p:cNvPr id="7" name="Espace réservé du texte 11">
            <a:extLst>
              <a:ext uri="{FF2B5EF4-FFF2-40B4-BE49-F238E27FC236}">
                <a16:creationId xmlns:a16="http://schemas.microsoft.com/office/drawing/2014/main" id="{44393A21-F9F3-F0F9-47FF-F351577F76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5128" y="816328"/>
            <a:ext cx="7333744" cy="337962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lIns="0" tIns="0" rIns="0" bIns="0" anchor="ctr"/>
          <a:lstStyle>
            <a:lvl1pPr marL="0" indent="0" algn="ctr">
              <a:buFontTx/>
              <a:buNone/>
              <a:defRPr sz="2000" b="1" baseline="0">
                <a:solidFill>
                  <a:schemeClr val="bg1"/>
                </a:solidFill>
                <a:latin typeface="Raleway SemiBold" pitchFamily="2" charset="0"/>
              </a:defRPr>
            </a:lvl1pPr>
            <a:lvl2pPr marL="4572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2pPr>
            <a:lvl3pPr marL="9144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3pPr>
            <a:lvl4pPr marL="13716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4pPr>
            <a:lvl5pPr marL="18288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5pPr>
          </a:lstStyle>
          <a:p>
            <a:pPr lvl="0"/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352904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588D9547-B25A-66CD-EAC6-2145C8C6DB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881" y="1413933"/>
            <a:ext cx="8264239" cy="2510648"/>
          </a:xfrm>
          <a:prstGeom prst="rect">
            <a:avLst/>
          </a:prstGeom>
        </p:spPr>
        <p:txBody>
          <a:bodyPr lIns="0" tIns="0" rIns="0" bIns="0"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0" i="0">
                <a:solidFill>
                  <a:schemeClr val="bg1"/>
                </a:solidFill>
                <a:latin typeface="+mn-lt"/>
              </a:defRPr>
            </a:lvl1pPr>
            <a:lvl2pPr marL="742950" indent="-285750">
              <a:buSzPct val="70000"/>
              <a:buFont typeface="Courier New" panose="02070309020205020404" pitchFamily="49" charset="0"/>
              <a:buChar char="o"/>
              <a:defRPr sz="2000" b="0" i="0">
                <a:solidFill>
                  <a:schemeClr val="bg1"/>
                </a:solidFill>
                <a:latin typeface="+mn-lt"/>
              </a:defRPr>
            </a:lvl2pPr>
            <a:lvl3pPr marL="1200150" indent="-285750">
              <a:buSzPct val="80000"/>
              <a:buFont typeface="Wingdings" panose="05000000000000000000" pitchFamily="2" charset="2"/>
              <a:buChar char="§"/>
              <a:defRPr sz="2000" b="0" i="0">
                <a:solidFill>
                  <a:schemeClr val="bg1"/>
                </a:solidFill>
                <a:latin typeface="+mn-lt"/>
              </a:defRPr>
            </a:lvl3pPr>
            <a:lvl4pPr>
              <a:defRPr sz="1800" b="0" i="0">
                <a:solidFill>
                  <a:schemeClr val="tx1">
                    <a:lumMod val="75000"/>
                    <a:lumOff val="25000"/>
                  </a:schemeClr>
                </a:solidFill>
                <a:latin typeface="Overpass Light" pitchFamily="2" charset="77"/>
              </a:defRPr>
            </a:lvl4pPr>
            <a:lvl5pPr>
              <a:defRPr sz="1800" b="0" i="0">
                <a:solidFill>
                  <a:schemeClr val="tx1">
                    <a:lumMod val="75000"/>
                    <a:lumOff val="25000"/>
                  </a:schemeClr>
                </a:solidFill>
                <a:latin typeface="Overpass Light" pitchFamily="2" charset="77"/>
              </a:defRPr>
            </a:lvl5pPr>
          </a:lstStyle>
          <a:p>
            <a:pPr lvl="0"/>
            <a:r>
              <a:rPr lang="fr-CA" dirty="0" err="1"/>
              <a:t>Level</a:t>
            </a:r>
            <a:r>
              <a:rPr lang="fr-CA" dirty="0"/>
              <a:t> 1</a:t>
            </a:r>
          </a:p>
          <a:p>
            <a:pPr lvl="1"/>
            <a:r>
              <a:rPr lang="fr-CA" dirty="0" err="1">
                <a:latin typeface="+mn-lt"/>
              </a:rPr>
              <a:t>Level</a:t>
            </a:r>
            <a:r>
              <a:rPr lang="fr-CA" dirty="0">
                <a:latin typeface="+mn-lt"/>
              </a:rPr>
              <a:t> 2</a:t>
            </a:r>
          </a:p>
          <a:p>
            <a:pPr lvl="2"/>
            <a:r>
              <a:rPr lang="fr-CA" dirty="0" err="1"/>
              <a:t>Level</a:t>
            </a:r>
            <a:r>
              <a:rPr lang="fr-CA" dirty="0"/>
              <a:t> 3</a:t>
            </a:r>
          </a:p>
          <a:p>
            <a:pPr lvl="0"/>
            <a:endParaRPr lang="fr-CA" dirty="0"/>
          </a:p>
          <a:p>
            <a:pPr lvl="0"/>
            <a:endParaRPr lang="fr-CA" dirty="0"/>
          </a:p>
        </p:txBody>
      </p:sp>
      <p:sp>
        <p:nvSpPr>
          <p:cNvPr id="3" name="Espace réservé du texte 5">
            <a:extLst>
              <a:ext uri="{FF2B5EF4-FFF2-40B4-BE49-F238E27FC236}">
                <a16:creationId xmlns:a16="http://schemas.microsoft.com/office/drawing/2014/main" id="{0656A6F1-BE1D-A547-73B2-61945AC0B2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9881" y="220135"/>
            <a:ext cx="8264239" cy="52801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CA" dirty="0"/>
              <a:t>SLIDE TITLE</a:t>
            </a:r>
          </a:p>
        </p:txBody>
      </p:sp>
      <p:sp>
        <p:nvSpPr>
          <p:cNvPr id="4" name="Espace réservé du texte 5">
            <a:extLst>
              <a:ext uri="{FF2B5EF4-FFF2-40B4-BE49-F238E27FC236}">
                <a16:creationId xmlns:a16="http://schemas.microsoft.com/office/drawing/2014/main" id="{65FEEE4B-BF23-4FAA-9722-B9CDEA58673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9880" y="748145"/>
            <a:ext cx="8264239" cy="3746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bg1"/>
                </a:solidFill>
                <a:latin typeface="Raleway SemiBold" pitchFamily="2" charset="0"/>
              </a:defRPr>
            </a:lvl1pPr>
          </a:lstStyle>
          <a:p>
            <a:pPr lvl="0"/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43231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8097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 Slid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>
            <a:extLst>
              <a:ext uri="{FF2B5EF4-FFF2-40B4-BE49-F238E27FC236}">
                <a16:creationId xmlns:a16="http://schemas.microsoft.com/office/drawing/2014/main" id="{959CD4A2-624B-FFE7-09A2-517499D6FB87}"/>
              </a:ext>
            </a:extLst>
          </p:cNvPr>
          <p:cNvSpPr txBox="1"/>
          <p:nvPr userDrawn="1"/>
        </p:nvSpPr>
        <p:spPr>
          <a:xfrm rot="1113276">
            <a:off x="610322" y="172279"/>
            <a:ext cx="772647" cy="1769715"/>
          </a:xfrm>
          <a:prstGeom prst="rect">
            <a:avLst/>
          </a:prstGeom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fr-CA" sz="11500">
                <a:solidFill>
                  <a:schemeClr val="accent3"/>
                </a:solidFill>
                <a:latin typeface="Brava Slab Bold"/>
              </a:rPr>
              <a:t>?</a:t>
            </a:r>
            <a:endParaRPr lang="fr-CA" sz="3200">
              <a:solidFill>
                <a:schemeClr val="accent3"/>
              </a:solidFill>
              <a:latin typeface="Brava Slab Bold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6EF91B2-637F-6992-E317-313610BA79BB}"/>
              </a:ext>
            </a:extLst>
          </p:cNvPr>
          <p:cNvSpPr txBox="1"/>
          <p:nvPr userDrawn="1"/>
        </p:nvSpPr>
        <p:spPr>
          <a:xfrm rot="20310151">
            <a:off x="8002634" y="3574782"/>
            <a:ext cx="537006" cy="1231106"/>
          </a:xfrm>
          <a:prstGeom prst="rect">
            <a:avLst/>
          </a:prstGeom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fr-CA" sz="8000">
                <a:solidFill>
                  <a:schemeClr val="accent3"/>
                </a:solidFill>
                <a:latin typeface="Brava Slab Bold"/>
              </a:rPr>
              <a:t>?</a:t>
            </a:r>
            <a:endParaRPr lang="fr-CA" sz="3200">
              <a:solidFill>
                <a:schemeClr val="accent3"/>
              </a:solidFill>
              <a:latin typeface="Brava Slab Bold"/>
            </a:endParaRPr>
          </a:p>
        </p:txBody>
      </p:sp>
      <p:sp>
        <p:nvSpPr>
          <p:cNvPr id="15" name="Espace réservé du texte 13">
            <a:extLst>
              <a:ext uri="{FF2B5EF4-FFF2-40B4-BE49-F238E27FC236}">
                <a16:creationId xmlns:a16="http://schemas.microsoft.com/office/drawing/2014/main" id="{9338D6B3-00B8-33EE-DC34-F4A29AE51C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50963" y="1417638"/>
            <a:ext cx="6445250" cy="23082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 err="1"/>
              <a:t>Your</a:t>
            </a:r>
            <a:r>
              <a:rPr lang="fr-FR" dirty="0"/>
              <a:t> question </a:t>
            </a:r>
            <a:r>
              <a:rPr lang="fr-FR" dirty="0" err="1"/>
              <a:t>here</a:t>
            </a:r>
            <a:r>
              <a:rPr lang="fr-F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8429532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 Slide -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du texte 13">
            <a:extLst>
              <a:ext uri="{FF2B5EF4-FFF2-40B4-BE49-F238E27FC236}">
                <a16:creationId xmlns:a16="http://schemas.microsoft.com/office/drawing/2014/main" id="{9338D6B3-00B8-33EE-DC34-F4A29AE51C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50963" y="1417638"/>
            <a:ext cx="6445250" cy="23082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 err="1"/>
              <a:t>Your</a:t>
            </a:r>
            <a:r>
              <a:rPr lang="fr-FR" dirty="0"/>
              <a:t> question </a:t>
            </a:r>
            <a:r>
              <a:rPr lang="fr-FR" dirty="0" err="1"/>
              <a:t>here</a:t>
            </a:r>
            <a:r>
              <a:rPr lang="fr-FR" dirty="0"/>
              <a:t> ?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9D5644D-B365-FD5C-670B-FF7D98A459A1}"/>
              </a:ext>
            </a:extLst>
          </p:cNvPr>
          <p:cNvSpPr txBox="1"/>
          <p:nvPr userDrawn="1"/>
        </p:nvSpPr>
        <p:spPr>
          <a:xfrm rot="1113276">
            <a:off x="610322" y="172279"/>
            <a:ext cx="772647" cy="1769715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fr-CA" sz="11500">
                <a:solidFill>
                  <a:schemeClr val="accent2"/>
                </a:solidFill>
                <a:latin typeface="Brava Slab Bold"/>
              </a:rPr>
              <a:t>?</a:t>
            </a:r>
            <a:endParaRPr lang="fr-CA" sz="3200">
              <a:solidFill>
                <a:schemeClr val="accent2"/>
              </a:solidFill>
              <a:latin typeface="Brava Slab Bold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233645B-CD0A-38BD-E1D3-9E942C701538}"/>
              </a:ext>
            </a:extLst>
          </p:cNvPr>
          <p:cNvSpPr txBox="1"/>
          <p:nvPr userDrawn="1"/>
        </p:nvSpPr>
        <p:spPr>
          <a:xfrm rot="20310151">
            <a:off x="8002634" y="3574782"/>
            <a:ext cx="537006" cy="1231106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fr-CA" sz="8000">
                <a:solidFill>
                  <a:schemeClr val="accent2"/>
                </a:solidFill>
                <a:latin typeface="Brava Slab Bold"/>
              </a:rPr>
              <a:t>?</a:t>
            </a:r>
            <a:endParaRPr lang="fr-CA" sz="3200">
              <a:solidFill>
                <a:schemeClr val="accent2"/>
              </a:solidFill>
              <a:latin typeface="Brava Slab Bold"/>
            </a:endParaRPr>
          </a:p>
        </p:txBody>
      </p:sp>
    </p:spTree>
    <p:extLst>
      <p:ext uri="{BB962C8B-B14F-4D97-AF65-F5344CB8AC3E}">
        <p14:creationId xmlns:p14="http://schemas.microsoft.com/office/powerpoint/2010/main" val="8545935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-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>
            <a:extLst>
              <a:ext uri="{FF2B5EF4-FFF2-40B4-BE49-F238E27FC236}">
                <a16:creationId xmlns:a16="http://schemas.microsoft.com/office/drawing/2014/main" id="{959CD4A2-624B-FFE7-09A2-517499D6FB87}"/>
              </a:ext>
            </a:extLst>
          </p:cNvPr>
          <p:cNvSpPr txBox="1"/>
          <p:nvPr userDrawn="1"/>
        </p:nvSpPr>
        <p:spPr>
          <a:xfrm>
            <a:off x="636023" y="49593"/>
            <a:ext cx="1429879" cy="212365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fr-CA" sz="13800">
                <a:solidFill>
                  <a:schemeClr val="accent3"/>
                </a:solidFill>
                <a:latin typeface="Brava Slab Bold"/>
              </a:rPr>
              <a:t>« </a:t>
            </a:r>
            <a:endParaRPr lang="fr-CA" sz="3600">
              <a:solidFill>
                <a:schemeClr val="accent3"/>
              </a:solidFill>
              <a:latin typeface="Brava Slab Bold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6EF91B2-637F-6992-E317-313610BA79BB}"/>
              </a:ext>
            </a:extLst>
          </p:cNvPr>
          <p:cNvSpPr txBox="1"/>
          <p:nvPr userDrawn="1"/>
        </p:nvSpPr>
        <p:spPr>
          <a:xfrm>
            <a:off x="7707507" y="3142165"/>
            <a:ext cx="716543" cy="1477328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fr-CA" sz="9600">
                <a:solidFill>
                  <a:schemeClr val="accent3"/>
                </a:solidFill>
                <a:latin typeface="Brava Slab Bold"/>
              </a:rPr>
              <a:t>»</a:t>
            </a:r>
            <a:endParaRPr lang="fr-CA" sz="3200">
              <a:solidFill>
                <a:schemeClr val="accent3"/>
              </a:solidFill>
              <a:latin typeface="Brava Slab Bold"/>
            </a:endParaRPr>
          </a:p>
        </p:txBody>
      </p:sp>
      <p:sp>
        <p:nvSpPr>
          <p:cNvPr id="15" name="Espace réservé du texte 13">
            <a:extLst>
              <a:ext uri="{FF2B5EF4-FFF2-40B4-BE49-F238E27FC236}">
                <a16:creationId xmlns:a16="http://schemas.microsoft.com/office/drawing/2014/main" id="{9338D6B3-00B8-33EE-DC34-F4A29AE51C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50963" y="1417638"/>
            <a:ext cx="6445250" cy="23082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quote</a:t>
            </a:r>
            <a:r>
              <a:rPr lang="fr-FR" dirty="0"/>
              <a:t> </a:t>
            </a:r>
            <a:r>
              <a:rPr lang="fr-FR" dirty="0" err="1"/>
              <a:t>here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45025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>
            <a:extLst>
              <a:ext uri="{FF2B5EF4-FFF2-40B4-BE49-F238E27FC236}">
                <a16:creationId xmlns:a16="http://schemas.microsoft.com/office/drawing/2014/main" id="{959CD4A2-624B-FFE7-09A2-517499D6FB87}"/>
              </a:ext>
            </a:extLst>
          </p:cNvPr>
          <p:cNvSpPr txBox="1"/>
          <p:nvPr userDrawn="1"/>
        </p:nvSpPr>
        <p:spPr>
          <a:xfrm>
            <a:off x="636023" y="49593"/>
            <a:ext cx="1429879" cy="212365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fr-CA" sz="13800">
                <a:solidFill>
                  <a:schemeClr val="accent2"/>
                </a:solidFill>
                <a:latin typeface="Brava Slab Bold"/>
              </a:rPr>
              <a:t>« </a:t>
            </a:r>
            <a:endParaRPr lang="fr-CA" sz="3600">
              <a:solidFill>
                <a:schemeClr val="accent2"/>
              </a:solidFill>
              <a:latin typeface="Brava Slab Bold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6EF91B2-637F-6992-E317-313610BA79BB}"/>
              </a:ext>
            </a:extLst>
          </p:cNvPr>
          <p:cNvSpPr txBox="1"/>
          <p:nvPr userDrawn="1"/>
        </p:nvSpPr>
        <p:spPr>
          <a:xfrm>
            <a:off x="7707507" y="3142165"/>
            <a:ext cx="716543" cy="1477328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fr-CA" sz="9600">
                <a:solidFill>
                  <a:schemeClr val="accent2"/>
                </a:solidFill>
                <a:latin typeface="Brava Slab Bold"/>
              </a:rPr>
              <a:t>»</a:t>
            </a:r>
            <a:endParaRPr lang="fr-CA" sz="3200">
              <a:solidFill>
                <a:schemeClr val="accent2"/>
              </a:solidFill>
              <a:latin typeface="Brava Slab Bold"/>
            </a:endParaRPr>
          </a:p>
        </p:txBody>
      </p:sp>
      <p:sp>
        <p:nvSpPr>
          <p:cNvPr id="15" name="Espace réservé du texte 13">
            <a:extLst>
              <a:ext uri="{FF2B5EF4-FFF2-40B4-BE49-F238E27FC236}">
                <a16:creationId xmlns:a16="http://schemas.microsoft.com/office/drawing/2014/main" id="{9338D6B3-00B8-33EE-DC34-F4A29AE51C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50963" y="1417638"/>
            <a:ext cx="6445250" cy="23082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quote</a:t>
            </a:r>
            <a:r>
              <a:rPr lang="fr-FR" dirty="0"/>
              <a:t> </a:t>
            </a:r>
            <a:r>
              <a:rPr lang="fr-FR" dirty="0" err="1"/>
              <a:t>here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5972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FB69E-CD74-FD8F-904B-E9A2C7CF3B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3000" y="414000"/>
            <a:ext cx="6858000" cy="1790700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lnSpc>
                <a:spcPts val="5000"/>
              </a:lnSpc>
              <a:defRPr sz="5000" b="1" i="0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 dirty="0" err="1"/>
              <a:t>TitLE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04DAB6F-A15E-0CAE-E55A-A6D5816DE7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2250000"/>
            <a:ext cx="6858000" cy="63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+mn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  <a:endParaRPr lang="en-US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08B5571A-5415-6649-9466-11E285D70CFD}"/>
              </a:ext>
            </a:extLst>
          </p:cNvPr>
          <p:cNvCxnSpPr>
            <a:cxnSpLocks/>
          </p:cNvCxnSpPr>
          <p:nvPr userDrawn="1"/>
        </p:nvCxnSpPr>
        <p:spPr>
          <a:xfrm>
            <a:off x="1143000" y="3009900"/>
            <a:ext cx="939800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D4247FBC-8A16-9FD5-6764-3E949D2391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3000" y="3163094"/>
            <a:ext cx="3556000" cy="404801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="1" baseline="0">
                <a:solidFill>
                  <a:schemeClr val="tx1"/>
                </a:solidFill>
                <a:latin typeface="Raleway SemiBold" pitchFamily="2" charset="0"/>
              </a:defRPr>
            </a:lvl1pPr>
          </a:lstStyle>
          <a:p>
            <a:pPr lvl="0"/>
            <a:r>
              <a:rPr lang="fr-CA" dirty="0" err="1"/>
              <a:t>Presented</a:t>
            </a:r>
            <a:r>
              <a:rPr lang="fr-CA" dirty="0"/>
              <a:t> by</a:t>
            </a:r>
          </a:p>
        </p:txBody>
      </p:sp>
      <p:sp>
        <p:nvSpPr>
          <p:cNvPr id="12" name="Espace réservé du texte 2">
            <a:extLst>
              <a:ext uri="{FF2B5EF4-FFF2-40B4-BE49-F238E27FC236}">
                <a16:creationId xmlns:a16="http://schemas.microsoft.com/office/drawing/2014/main" id="{2B3D8685-757A-32E8-825C-AF57A3E049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3000" y="3660384"/>
            <a:ext cx="3556000" cy="404802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fr-CA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312556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93DEE9-8202-404A-A9DA-46F2E5237541}"/>
              </a:ext>
            </a:extLst>
          </p:cNvPr>
          <p:cNvSpPr/>
          <p:nvPr userDrawn="1"/>
        </p:nvSpPr>
        <p:spPr>
          <a:xfrm>
            <a:off x="0" y="-33110"/>
            <a:ext cx="9144000" cy="41790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932CA4CA-B5E9-859D-CCC9-58FF658DA0E6}"/>
              </a:ext>
            </a:extLst>
          </p:cNvPr>
          <p:cNvCxnSpPr>
            <a:cxnSpLocks/>
          </p:cNvCxnSpPr>
          <p:nvPr userDrawn="1"/>
        </p:nvCxnSpPr>
        <p:spPr>
          <a:xfrm>
            <a:off x="1143000" y="3719293"/>
            <a:ext cx="939800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7A548CE6-9459-369D-1908-BB901DA6E7B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3000" y="3784783"/>
            <a:ext cx="5551712" cy="318866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CA" dirty="0"/>
              <a:t>email@ulaval.ca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04577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F28A139D-50C3-E824-A968-386781BF31AE}"/>
              </a:ext>
            </a:extLst>
          </p:cNvPr>
          <p:cNvCxnSpPr>
            <a:cxnSpLocks/>
          </p:cNvCxnSpPr>
          <p:nvPr userDrawn="1"/>
        </p:nvCxnSpPr>
        <p:spPr>
          <a:xfrm>
            <a:off x="1143000" y="3719293"/>
            <a:ext cx="939800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E9AFA488-8CDC-4474-3CBF-4D4965B34F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3000" y="3784783"/>
            <a:ext cx="5551712" cy="318866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fr-CA" dirty="0"/>
              <a:t>email@ulaval.ca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37142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6">
            <a:extLst>
              <a:ext uri="{FF2B5EF4-FFF2-40B4-BE49-F238E27FC236}">
                <a16:creationId xmlns:a16="http://schemas.microsoft.com/office/drawing/2014/main" id="{F9EB579E-394C-D927-B6C3-69E4876510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8012" y="270510"/>
            <a:ext cx="5830888" cy="4521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fr-FR" dirty="0"/>
              <a:t>SECTION </a:t>
            </a:r>
            <a:br>
              <a:rPr lang="fr-FR" dirty="0"/>
            </a:br>
            <a:r>
              <a:rPr lang="fr-FR" dirty="0"/>
              <a:t>TITLE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073018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1D8B5B46-EBB6-BE18-A630-C8159D5A7D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18492" y="311150"/>
            <a:ext cx="5830888" cy="4521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fr-FR" dirty="0"/>
              <a:t>SECTION </a:t>
            </a:r>
            <a:br>
              <a:rPr lang="fr-FR" dirty="0"/>
            </a:br>
            <a:r>
              <a:rPr lang="fr-FR" dirty="0"/>
              <a:t>TITLE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25281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-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6">
            <a:extLst>
              <a:ext uri="{FF2B5EF4-FFF2-40B4-BE49-F238E27FC236}">
                <a16:creationId xmlns:a16="http://schemas.microsoft.com/office/drawing/2014/main" id="{DB5F9DE3-C711-DB74-66A0-EE60388481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8012" y="270510"/>
            <a:ext cx="5830888" cy="4521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>
                <a:solidFill>
                  <a:schemeClr val="accent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fr-FR" dirty="0"/>
              <a:t>SECTION </a:t>
            </a:r>
            <a:br>
              <a:rPr lang="fr-FR" dirty="0"/>
            </a:br>
            <a:r>
              <a:rPr lang="fr-FR" dirty="0"/>
              <a:t>TITLE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45658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-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F0FE0BE5-00DF-C098-B50E-B2A23B3E51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87040" y="311150"/>
            <a:ext cx="5830888" cy="4521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fr-FR" dirty="0"/>
              <a:t>SECTION </a:t>
            </a:r>
            <a:br>
              <a:rPr lang="fr-FR" dirty="0"/>
            </a:br>
            <a:r>
              <a:rPr lang="fr-FR" dirty="0"/>
              <a:t>TITLE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498365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AE169AAD-ADCF-7244-B5B9-5A69DDA138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5128" y="211765"/>
            <a:ext cx="7333744" cy="604563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lIns="0" tIns="0" rIns="0" bIns="0" anchor="ctr"/>
          <a:lstStyle>
            <a:lvl1pPr algn="ctr">
              <a:defRPr sz="4000" b="0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CA" dirty="0"/>
              <a:t>SLIDE TITLE</a:t>
            </a:r>
            <a:endParaRPr lang="fr-FR" dirty="0"/>
          </a:p>
        </p:txBody>
      </p:sp>
      <p:sp>
        <p:nvSpPr>
          <p:cNvPr id="4" name="Espace réservé du texte 11">
            <a:extLst>
              <a:ext uri="{FF2B5EF4-FFF2-40B4-BE49-F238E27FC236}">
                <a16:creationId xmlns:a16="http://schemas.microsoft.com/office/drawing/2014/main" id="{84438B0B-710D-AD46-AC88-B42C2D4366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5128" y="816328"/>
            <a:ext cx="7333744" cy="337962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lIns="0" tIns="0" rIns="0" bIns="0" anchor="ctr"/>
          <a:lstStyle>
            <a:lvl1pPr marL="0" indent="0" algn="ctr">
              <a:buFontTx/>
              <a:buNone/>
              <a:defRPr sz="2000" b="1" baseline="0">
                <a:solidFill>
                  <a:schemeClr val="tx1"/>
                </a:solidFill>
                <a:latin typeface="Raleway SemiBold" pitchFamily="2" charset="0"/>
              </a:defRPr>
            </a:lvl1pPr>
            <a:lvl2pPr marL="4572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2pPr>
            <a:lvl3pPr marL="9144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3pPr>
            <a:lvl4pPr marL="13716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4pPr>
            <a:lvl5pPr marL="18288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5pPr>
          </a:lstStyle>
          <a:p>
            <a:pPr lvl="0"/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86420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C9A42F-FDBA-CE04-A79A-BF7CDE12ABB6}"/>
              </a:ext>
            </a:extLst>
          </p:cNvPr>
          <p:cNvSpPr/>
          <p:nvPr userDrawn="1"/>
        </p:nvSpPr>
        <p:spPr>
          <a:xfrm>
            <a:off x="0" y="4202486"/>
            <a:ext cx="7765676" cy="876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ACD0FA-0BC6-FDB7-D1C8-09FB91C4D9C0}"/>
              </a:ext>
            </a:extLst>
          </p:cNvPr>
          <p:cNvSpPr/>
          <p:nvPr userDrawn="1"/>
        </p:nvSpPr>
        <p:spPr>
          <a:xfrm>
            <a:off x="7765676" y="4202486"/>
            <a:ext cx="1378324" cy="876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5583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58" r:id="rId2"/>
    <p:sldLayoutId id="2147483747" r:id="rId3"/>
    <p:sldLayoutId id="2147483759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333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743" r:id="rId2"/>
    <p:sldLayoutId id="2147483745" r:id="rId3"/>
    <p:sldLayoutId id="214748374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8D7AEA5-5FF2-9D92-26DB-424139929651}"/>
              </a:ext>
            </a:extLst>
          </p:cNvPr>
          <p:cNvSpPr txBox="1"/>
          <p:nvPr userDrawn="1"/>
        </p:nvSpPr>
        <p:spPr>
          <a:xfrm>
            <a:off x="8517467" y="4714615"/>
            <a:ext cx="519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BC83B81C-4AAC-4FC4-90B2-0F21C336535E}" type="slidenum">
              <a:rPr lang="fr-CA" sz="1400" smtClean="0"/>
              <a:pPr algn="ctr"/>
              <a:t>‹#›</a:t>
            </a:fld>
            <a:endParaRPr lang="fr-CA" sz="1400"/>
          </a:p>
        </p:txBody>
      </p:sp>
    </p:spTree>
    <p:extLst>
      <p:ext uri="{BB962C8B-B14F-4D97-AF65-F5344CB8AC3E}">
        <p14:creationId xmlns:p14="http://schemas.microsoft.com/office/powerpoint/2010/main" val="3332489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2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F6D07AF-4CFB-5C2A-4B27-DA1BE879A6AB}"/>
              </a:ext>
            </a:extLst>
          </p:cNvPr>
          <p:cNvSpPr txBox="1"/>
          <p:nvPr userDrawn="1"/>
        </p:nvSpPr>
        <p:spPr>
          <a:xfrm>
            <a:off x="8517467" y="4714615"/>
            <a:ext cx="519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BC83B81C-4AAC-4FC4-90B2-0F21C336535E}" type="slidenum">
              <a:rPr lang="fr-CA" sz="1400" smtClean="0">
                <a:solidFill>
                  <a:schemeClr val="bg1">
                    <a:lumMod val="95000"/>
                  </a:schemeClr>
                </a:solidFill>
              </a:rPr>
              <a:pPr algn="ctr"/>
              <a:t>‹#›</a:t>
            </a:fld>
            <a:endParaRPr lang="fr-CA" sz="140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583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63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452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77" r:id="rId2"/>
    <p:sldLayoutId id="2147483778" r:id="rId3"/>
    <p:sldLayoutId id="2147483776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079E16-A0C0-E4FF-CECF-39F047204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414000"/>
            <a:ext cx="7299960" cy="1790700"/>
          </a:xfrm>
        </p:spPr>
        <p:txBody>
          <a:bodyPr/>
          <a:lstStyle/>
          <a:p>
            <a:r>
              <a:rPr lang="fr-CA" dirty="0"/>
              <a:t>Segment </a:t>
            </a:r>
            <a:r>
              <a:rPr lang="fr-CA" dirty="0" err="1"/>
              <a:t>Anything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F28A3BC-EE8F-3648-BD65-1D65EB2B24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A" sz="1800" dirty="0"/>
              <a:t>Kirillov et al.</a:t>
            </a:r>
          </a:p>
          <a:p>
            <a:r>
              <a:rPr lang="fr-CA" sz="1200" dirty="0"/>
              <a:t>Meta AI </a:t>
            </a:r>
            <a:r>
              <a:rPr lang="fr-CA" sz="1200" dirty="0" err="1"/>
              <a:t>Research</a:t>
            </a:r>
            <a:endParaRPr lang="fr-CA" sz="1200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9062ED-AF87-E805-62D0-35CA7F078C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Presented</a:t>
            </a:r>
            <a:r>
              <a:rPr lang="fr-CA" dirty="0"/>
              <a:t> by William Guimont-Martin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ABCFD5B-4731-E96B-AC9D-12E466E2BC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CA"/>
              <a:t>2024-02-21</a:t>
            </a:r>
          </a:p>
        </p:txBody>
      </p:sp>
    </p:spTree>
    <p:extLst>
      <p:ext uri="{BB962C8B-B14F-4D97-AF65-F5344CB8AC3E}">
        <p14:creationId xmlns:p14="http://schemas.microsoft.com/office/powerpoint/2010/main" val="499798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11754A-E8C9-141E-95E5-719ECD6743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3F6554-973C-ED20-E812-65E9B45CB6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Data engine to power SAM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1ECE5D-59DF-302D-883C-8B7363000BD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9881" y="1122795"/>
            <a:ext cx="8264239" cy="2801786"/>
          </a:xfrm>
        </p:spPr>
        <p:txBody>
          <a:bodyPr/>
          <a:lstStyle/>
          <a:p>
            <a:r>
              <a:rPr lang="en-CA" sz="1400" dirty="0"/>
              <a:t>There is not a lot of mask data</a:t>
            </a:r>
          </a:p>
          <a:p>
            <a:r>
              <a:rPr lang="en-CA" sz="1400" dirty="0"/>
              <a:t>Assisted-manual stage</a:t>
            </a:r>
          </a:p>
          <a:p>
            <a:pPr lvl="1"/>
            <a:r>
              <a:rPr lang="en-CA" sz="1200" dirty="0"/>
              <a:t>Train on public mask dataset</a:t>
            </a:r>
          </a:p>
          <a:p>
            <a:pPr lvl="1"/>
            <a:r>
              <a:rPr lang="en-CA" sz="1200" dirty="0"/>
              <a:t>Annotation tool powered by SAM</a:t>
            </a:r>
          </a:p>
          <a:p>
            <a:pPr lvl="1"/>
            <a:r>
              <a:rPr lang="en-CA" sz="1200" dirty="0"/>
              <a:t>6 retraining</a:t>
            </a:r>
          </a:p>
          <a:p>
            <a:pPr lvl="1"/>
            <a:r>
              <a:rPr lang="en-CA" sz="1200" b="1" dirty="0"/>
              <a:t>4.3M</a:t>
            </a:r>
            <a:r>
              <a:rPr lang="en-CA" sz="1200" dirty="0"/>
              <a:t> masks from </a:t>
            </a:r>
            <a:r>
              <a:rPr lang="en-CA" sz="1200" b="1" dirty="0"/>
              <a:t>120k</a:t>
            </a:r>
            <a:r>
              <a:rPr lang="en-CA" sz="1200" dirty="0"/>
              <a:t> images</a:t>
            </a:r>
          </a:p>
          <a:p>
            <a:r>
              <a:rPr lang="en-CA" sz="1400" dirty="0"/>
              <a:t>Semi-automatic stage</a:t>
            </a:r>
          </a:p>
          <a:p>
            <a:pPr lvl="1"/>
            <a:r>
              <a:rPr lang="en-CA" sz="1200" dirty="0"/>
              <a:t>Increase diversity</a:t>
            </a:r>
          </a:p>
          <a:p>
            <a:pPr lvl="1"/>
            <a:r>
              <a:rPr lang="en-CA" sz="1200" dirty="0"/>
              <a:t>Manual annotation of unannotated objects</a:t>
            </a:r>
          </a:p>
          <a:p>
            <a:pPr lvl="1"/>
            <a:r>
              <a:rPr lang="en-CA" sz="1200" dirty="0"/>
              <a:t>5 retraining</a:t>
            </a:r>
          </a:p>
          <a:p>
            <a:pPr lvl="1"/>
            <a:r>
              <a:rPr lang="en-CA" sz="1200" b="1" dirty="0"/>
              <a:t>10.2M</a:t>
            </a:r>
            <a:r>
              <a:rPr lang="en-CA" sz="1200" dirty="0"/>
              <a:t> masks from </a:t>
            </a:r>
            <a:r>
              <a:rPr lang="en-CA" sz="1200" b="1" dirty="0"/>
              <a:t>180k</a:t>
            </a:r>
            <a:r>
              <a:rPr lang="en-CA" sz="1200" dirty="0"/>
              <a:t> images</a:t>
            </a:r>
          </a:p>
          <a:p>
            <a:r>
              <a:rPr lang="en-CA" sz="1400" dirty="0"/>
              <a:t>Fully automatic stage</a:t>
            </a:r>
          </a:p>
          <a:p>
            <a:pPr lvl="1"/>
            <a:r>
              <a:rPr lang="en-CA" sz="1200" dirty="0"/>
              <a:t>Enough masks</a:t>
            </a:r>
          </a:p>
          <a:p>
            <a:pPr lvl="1"/>
            <a:r>
              <a:rPr lang="en-CA" sz="1200" dirty="0"/>
              <a:t>Ambiguity-aware model + confidence</a:t>
            </a:r>
          </a:p>
          <a:p>
            <a:pPr lvl="1"/>
            <a:r>
              <a:rPr lang="en-CA" sz="1200" dirty="0"/>
              <a:t>Stable masks + NMS + Zoom-in</a:t>
            </a:r>
          </a:p>
          <a:p>
            <a:pPr lvl="1"/>
            <a:r>
              <a:rPr lang="en-CA" sz="1200" b="1" dirty="0"/>
              <a:t>1.1B</a:t>
            </a:r>
            <a:r>
              <a:rPr lang="en-CA" sz="1200" dirty="0"/>
              <a:t> masks from </a:t>
            </a:r>
            <a:r>
              <a:rPr lang="en-CA" sz="1200" b="1" dirty="0"/>
              <a:t>11M</a:t>
            </a:r>
            <a:r>
              <a:rPr lang="en-CA" sz="1200" dirty="0"/>
              <a:t>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672023-FF95-3531-0113-D85B05C2A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4269" y="1358261"/>
            <a:ext cx="4785812" cy="31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547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8C9190-0FD4-2D90-81ED-841CA560E3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SA-1B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D9065-B372-D13B-363E-918E2176BD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A large masks dataset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D0FEF-A50A-D852-9D55-3936929A5A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AD76CA62-CB5B-9425-E264-B712DEC76A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5" t="8397" r="6246" b="14489"/>
          <a:stretch/>
        </p:blipFill>
        <p:spPr bwMode="auto">
          <a:xfrm>
            <a:off x="4824486" y="1338329"/>
            <a:ext cx="3473355" cy="168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51AFA206-4235-2BBF-51EB-717569B83F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" t="10820" r="4032" b="10023"/>
          <a:stretch/>
        </p:blipFill>
        <p:spPr bwMode="auto">
          <a:xfrm>
            <a:off x="781074" y="1338330"/>
            <a:ext cx="3538442" cy="168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08F46B-13F7-6CFF-932D-5D346B8AC7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5000" y="3133011"/>
            <a:ext cx="6094000" cy="193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868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45AA86-7B11-E274-1F9F-A8BB7D97D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Zero-Shot Transfer Experiments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07460-7235-2B8C-4E07-B35866A2FD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Test on 23 diverse datasets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E899D9-FC6C-EA45-5BC0-31867C7026B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E50397-ED32-16D7-FB7F-D315BBC50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772"/>
          <a:stretch/>
        </p:blipFill>
        <p:spPr>
          <a:xfrm>
            <a:off x="348600" y="1721382"/>
            <a:ext cx="8446798" cy="2673973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5E48479B-2C88-064C-587B-652BF0E3628C}"/>
              </a:ext>
            </a:extLst>
          </p:cNvPr>
          <p:cNvSpPr/>
          <p:nvPr/>
        </p:nvSpPr>
        <p:spPr>
          <a:xfrm rot="16200000">
            <a:off x="1883782" y="4435909"/>
            <a:ext cx="667964" cy="5868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289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8B62023-F0AE-288A-C6A7-1733BBFBE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096" y="2071179"/>
            <a:ext cx="5047665" cy="1905463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45AA86-7B11-E274-1F9F-A8BB7D97D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Zero-Shot Transfer Experiments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19D470-1BD6-B999-A241-1E7C5BE58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67" y="1802923"/>
            <a:ext cx="3980329" cy="2441974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41108BE-49C6-38D0-4B98-8F7C351EB1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231351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1A6DF1-277F-1695-5FBC-D51B8A417C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Zero-Shot on Other Tasks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797C8-3363-CC43-C954-3BF39F2C58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Edge detection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42E67F-FFB1-C50F-64C9-F3C19275F2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/>
              <a:t>Masks generation</a:t>
            </a:r>
          </a:p>
          <a:p>
            <a:r>
              <a:rPr lang="en-CA" dirty="0">
                <a:sym typeface="Wingdings" pitchFamily="2" charset="2"/>
              </a:rPr>
              <a:t>NMS</a:t>
            </a:r>
          </a:p>
          <a:p>
            <a:r>
              <a:rPr lang="en-CA" dirty="0">
                <a:sym typeface="Wingdings" pitchFamily="2" charset="2"/>
              </a:rPr>
              <a:t>Sobel filter on </a:t>
            </a:r>
            <a:r>
              <a:rPr lang="en-CA" dirty="0" err="1">
                <a:sym typeface="Wingdings" pitchFamily="2" charset="2"/>
              </a:rPr>
              <a:t>unthresholded</a:t>
            </a:r>
            <a:r>
              <a:rPr lang="en-CA" dirty="0">
                <a:sym typeface="Wingdings" pitchFamily="2" charset="2"/>
              </a:rPr>
              <a:t> mask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D5B4F5-4D9F-660D-9909-870D5ABFF1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460"/>
          <a:stretch/>
        </p:blipFill>
        <p:spPr>
          <a:xfrm>
            <a:off x="1951048" y="2571750"/>
            <a:ext cx="5241904" cy="247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6199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1A6DF1-277F-1695-5FBC-D51B8A417C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Zero-Shot on Other Tasks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797C8-3363-CC43-C954-3BF39F2C58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Instance segmentation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42E67F-FFB1-C50F-64C9-F3C19275F2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/>
              <a:t>Object detector bounding boxes </a:t>
            </a:r>
            <a:r>
              <a:rPr lang="en-CA" dirty="0">
                <a:sym typeface="Wingdings" pitchFamily="2" charset="2"/>
              </a:rPr>
              <a:t> SAM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08E456-6054-B133-4139-9F5170F4D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52" y="2012710"/>
            <a:ext cx="9066294" cy="238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4638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1A6DF1-277F-1695-5FBC-D51B8A417C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Zero-Shot on Other Tasks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797C8-3363-CC43-C954-3BF39F2C58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Text-to-masks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42E67F-FFB1-C50F-64C9-F3C19275F2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/>
              <a:t>CLIP image embeddings during training</a:t>
            </a:r>
          </a:p>
          <a:p>
            <a:r>
              <a:rPr lang="en-CA" dirty="0"/>
              <a:t>CLIP text embeddings at inference</a:t>
            </a:r>
          </a:p>
          <a:p>
            <a:r>
              <a:rPr lang="en-CA" dirty="0"/>
              <a:t>Point h</a:t>
            </a:r>
            <a:r>
              <a:rPr lang="en-CA" dirty="0">
                <a:sym typeface="Wingdings" pitchFamily="2" charset="2"/>
              </a:rPr>
              <a:t>elp solve ambiguity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14E3FD-6129-79AC-1267-DF779BEDB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140" y="1885556"/>
            <a:ext cx="4474368" cy="325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027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C03A4E-E201-C78B-E515-AC06439447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Ablations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4A9E4-2A1E-18D4-41D1-B84AF20E08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CFC287-8AC6-3E77-5EE4-2880A99084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/>
              <a:t>Oversampling by 10x manual and semi-automatic data</a:t>
            </a:r>
          </a:p>
          <a:p>
            <a:r>
              <a:rPr lang="en-CA" dirty="0"/>
              <a:t>Stages help to better handle ambiguity</a:t>
            </a:r>
          </a:p>
          <a:p>
            <a:r>
              <a:rPr lang="en-CA" dirty="0"/>
              <a:t>10% of SA-1B comparable to 100%</a:t>
            </a:r>
          </a:p>
          <a:p>
            <a:r>
              <a:rPr lang="en-CA" dirty="0"/>
              <a:t>Saturated scaling with bigger architectures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A8CB71-CCEB-D524-9750-B918E0F775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4" r="-1"/>
          <a:stretch/>
        </p:blipFill>
        <p:spPr>
          <a:xfrm>
            <a:off x="191068" y="3180483"/>
            <a:ext cx="8761862" cy="148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82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8DD8A9-686D-0B03-277F-AEBE51BF8F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Try it on your own pictures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5A116-4ED8-AC1C-51DF-9EA837C617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https://segment-</a:t>
            </a:r>
            <a:r>
              <a:rPr lang="en-CA" dirty="0" err="1"/>
              <a:t>anything.com</a:t>
            </a:r>
            <a:r>
              <a:rPr lang="en-CA" dirty="0"/>
              <a:t>/demo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9464EB-1049-A873-2B5D-70BC32508A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 descr="A squirrel standing on the ground&#10;&#10;Description automatically generated">
            <a:extLst>
              <a:ext uri="{FF2B5EF4-FFF2-40B4-BE49-F238E27FC236}">
                <a16:creationId xmlns:a16="http://schemas.microsoft.com/office/drawing/2014/main" id="{0CC1E8F5-1EF0-56EB-AE70-3416DA3AF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885" y="1458147"/>
            <a:ext cx="4592626" cy="2986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C076AC-CCAE-23BA-D17F-0135A50E5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261" y="1458147"/>
            <a:ext cx="4604886" cy="29863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86162C5-5730-E17A-1811-1880D90847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6737" y="34398"/>
            <a:ext cx="1329235" cy="132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972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DA6A6-DC60-1805-D894-DE172C52B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87143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01537B56-F730-52C3-5411-4E9E47CCCA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CA" dirty="0"/>
              <a:t>Segment </a:t>
            </a:r>
            <a:r>
              <a:rPr lang="fr-CA" dirty="0" err="1"/>
              <a:t>Anything</a:t>
            </a:r>
            <a:endParaRPr lang="fr-CA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461B831-7C8A-3D9B-9B6A-49D4D13135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CA" dirty="0"/>
              <a:t>Motivation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C5B0ABB-1F65-1940-E26D-93D9DE0B78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9881" y="1122795"/>
            <a:ext cx="8264239" cy="2801786"/>
          </a:xfrm>
        </p:spPr>
        <p:txBody>
          <a:bodyPr/>
          <a:lstStyle/>
          <a:p>
            <a:r>
              <a:rPr lang="fr-CA" dirty="0" err="1"/>
              <a:t>LLMs</a:t>
            </a:r>
            <a:r>
              <a:rPr lang="fr-CA" dirty="0"/>
              <a:t> show </a:t>
            </a:r>
            <a:r>
              <a:rPr lang="fr-CA" dirty="0" err="1"/>
              <a:t>strong</a:t>
            </a:r>
            <a:r>
              <a:rPr lang="fr-CA" dirty="0"/>
              <a:t> </a:t>
            </a:r>
            <a:r>
              <a:rPr lang="fr-CA" dirty="0" err="1"/>
              <a:t>zero</a:t>
            </a:r>
            <a:r>
              <a:rPr lang="fr-CA" dirty="0"/>
              <a:t>- and few-shot </a:t>
            </a:r>
            <a:r>
              <a:rPr lang="fr-CA" dirty="0" err="1"/>
              <a:t>generalization</a:t>
            </a:r>
            <a:endParaRPr lang="fr-CA" dirty="0"/>
          </a:p>
          <a:p>
            <a:pPr lvl="1"/>
            <a:r>
              <a:rPr lang="fr-CA" dirty="0"/>
              <a:t>New </a:t>
            </a:r>
            <a:r>
              <a:rPr lang="fr-CA" dirty="0" err="1"/>
              <a:t>tasks</a:t>
            </a:r>
            <a:r>
              <a:rPr lang="fr-CA" dirty="0"/>
              <a:t> </a:t>
            </a:r>
            <a:r>
              <a:rPr lang="fr-CA" dirty="0" err="1"/>
              <a:t>using</a:t>
            </a:r>
            <a:r>
              <a:rPr lang="fr-CA" dirty="0"/>
              <a:t> </a:t>
            </a:r>
            <a:r>
              <a:rPr lang="fr-CA" b="1" dirty="0"/>
              <a:t>prompt engineering</a:t>
            </a:r>
          </a:p>
          <a:p>
            <a:r>
              <a:rPr lang="fr-CA" dirty="0"/>
              <a:t>Segment </a:t>
            </a:r>
            <a:r>
              <a:rPr lang="fr-CA" dirty="0" err="1"/>
              <a:t>Anything</a:t>
            </a:r>
            <a:r>
              <a:rPr lang="fr-CA" dirty="0"/>
              <a:t> as a </a:t>
            </a:r>
            <a:r>
              <a:rPr lang="fr-CA" b="1" dirty="0"/>
              <a:t>vision </a:t>
            </a:r>
            <a:r>
              <a:rPr lang="fr-CA" b="1" dirty="0" err="1"/>
              <a:t>foundation</a:t>
            </a:r>
            <a:r>
              <a:rPr lang="fr-CA" b="1" dirty="0"/>
              <a:t> model </a:t>
            </a:r>
            <a:r>
              <a:rPr lang="fr-CA" dirty="0"/>
              <a:t>for segmentation</a:t>
            </a:r>
          </a:p>
          <a:p>
            <a:pPr lvl="1"/>
            <a:r>
              <a:rPr lang="fr-CA" dirty="0"/>
              <a:t>Composable in a </a:t>
            </a:r>
            <a:r>
              <a:rPr lang="fr-CA" dirty="0" err="1"/>
              <a:t>larger</a:t>
            </a:r>
            <a:r>
              <a:rPr lang="fr-CA" dirty="0"/>
              <a:t> system to solve </a:t>
            </a:r>
            <a:r>
              <a:rPr lang="fr-CA" dirty="0" err="1"/>
              <a:t>various</a:t>
            </a:r>
            <a:r>
              <a:rPr lang="fr-CA" dirty="0"/>
              <a:t> </a:t>
            </a:r>
            <a:r>
              <a:rPr lang="fr-CA" dirty="0" err="1"/>
              <a:t>tasks</a:t>
            </a:r>
            <a:endParaRPr lang="fr-CA" dirty="0"/>
          </a:p>
        </p:txBody>
      </p:sp>
      <p:pic>
        <p:nvPicPr>
          <p:cNvPr id="9" name="Picture 8" descr="A colorful archway with many pillars&#10;&#10;Description automatically generated with medium confidence">
            <a:extLst>
              <a:ext uri="{FF2B5EF4-FFF2-40B4-BE49-F238E27FC236}">
                <a16:creationId xmlns:a16="http://schemas.microsoft.com/office/drawing/2014/main" id="{B0D4A6C6-17EA-BE5F-005D-38EE05E85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503" y="2772399"/>
            <a:ext cx="3144681" cy="21008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619843-7300-FB44-DA8E-A74B4F12C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6811" y="2772399"/>
            <a:ext cx="3144682" cy="208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4532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87295E-E3B1-92EC-361D-32BE765CC4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C41DD1-8042-BAAF-20C0-E7164269F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547187"/>
            <a:ext cx="7772400" cy="2024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01A086-89B3-C6BC-8598-558C17960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571750"/>
            <a:ext cx="7772400" cy="2436043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3617B4DD-175B-66A7-89DB-7424F11B3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77758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8DD8A9-686D-0B03-277F-AEBE51BF8F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Try it on your pictures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5A116-4ED8-AC1C-51DF-9EA837C617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https://segment-</a:t>
            </a:r>
            <a:r>
              <a:rPr lang="en-CA" dirty="0" err="1"/>
              <a:t>anything.com</a:t>
            </a:r>
            <a:r>
              <a:rPr lang="en-CA" dirty="0"/>
              <a:t>/demo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9464EB-1049-A873-2B5D-70BC32508A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6162C5-5730-E17A-1811-1880D9084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6737" y="34398"/>
            <a:ext cx="1329235" cy="13292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AEA6DC-604E-059A-61F3-BBE12BCA73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257" b="17087"/>
          <a:stretch/>
        </p:blipFill>
        <p:spPr>
          <a:xfrm>
            <a:off x="310487" y="2088107"/>
            <a:ext cx="3673523" cy="18364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61AE78-56C4-2E1C-71F9-F32D317EBD94}"/>
              </a:ext>
            </a:extLst>
          </p:cNvPr>
          <p:cNvSpPr txBox="1"/>
          <p:nvPr/>
        </p:nvSpPr>
        <p:spPr>
          <a:xfrm>
            <a:off x="-54591" y="4923365"/>
            <a:ext cx="59971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50" dirty="0" err="1"/>
              <a:t>Src</a:t>
            </a:r>
            <a:r>
              <a:rPr lang="en-CA" sz="1050" dirty="0"/>
              <a:t>: https://</a:t>
            </a:r>
            <a:r>
              <a:rPr lang="en-CA" sz="1050" dirty="0" err="1"/>
              <a:t>www.etsy.com</a:t>
            </a:r>
            <a:r>
              <a:rPr lang="en-CA" sz="1050" dirty="0"/>
              <a:t>/ca/listing/1010337560/solid-hardwood-go-and-go-</a:t>
            </a:r>
            <a:r>
              <a:rPr lang="en-CA" sz="1050" dirty="0" err="1"/>
              <a:t>moku</a:t>
            </a:r>
            <a:r>
              <a:rPr lang="en-CA" sz="1050" dirty="0"/>
              <a:t>-board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EC104F-A29B-FF4D-23AA-867BDA09DA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570" b="12994"/>
          <a:stretch/>
        </p:blipFill>
        <p:spPr>
          <a:xfrm>
            <a:off x="4651050" y="1941943"/>
            <a:ext cx="3743605" cy="203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519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BF2543-450D-2E57-233C-B936DBDAB4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Model - SAM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C366B-ABB1-1B06-F5E9-B576694792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A model suitable for the task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853CF2-F858-4752-FFBC-9C9582931B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sz="1800" dirty="0"/>
              <a:t>Image encoder</a:t>
            </a:r>
          </a:p>
          <a:p>
            <a:pPr lvl="1"/>
            <a:r>
              <a:rPr lang="en-CA" sz="1600" dirty="0"/>
              <a:t>MAE pre-trained </a:t>
            </a:r>
            <a:r>
              <a:rPr lang="en-CA" sz="1600" dirty="0" err="1"/>
              <a:t>ViT</a:t>
            </a:r>
            <a:endParaRPr lang="en-CA" sz="1600" dirty="0"/>
          </a:p>
          <a:p>
            <a:pPr lvl="1"/>
            <a:r>
              <a:rPr lang="en-CA" sz="1600" dirty="0"/>
              <a:t>Reuse image embeddings across multiple queries</a:t>
            </a:r>
          </a:p>
          <a:p>
            <a:r>
              <a:rPr lang="en-CA" sz="1800" dirty="0"/>
              <a:t>Prompt encoder</a:t>
            </a:r>
          </a:p>
          <a:p>
            <a:pPr lvl="1"/>
            <a:r>
              <a:rPr lang="en-CA" sz="1600" dirty="0">
                <a:sym typeface="Wingdings" pitchFamily="2" charset="2"/>
              </a:rPr>
              <a:t>Box, Points  </a:t>
            </a:r>
            <a:r>
              <a:rPr lang="en-CA" sz="1600" dirty="0"/>
              <a:t>Positional encoding</a:t>
            </a:r>
            <a:endParaRPr lang="en-CA" sz="1600" dirty="0">
              <a:sym typeface="Wingdings" pitchFamily="2" charset="2"/>
            </a:endParaRPr>
          </a:p>
          <a:p>
            <a:pPr lvl="1"/>
            <a:r>
              <a:rPr lang="en-CA" sz="1600" dirty="0">
                <a:sym typeface="Wingdings" pitchFamily="2" charset="2"/>
              </a:rPr>
              <a:t>Learned embedding for type</a:t>
            </a:r>
          </a:p>
          <a:p>
            <a:pPr lvl="1"/>
            <a:r>
              <a:rPr lang="en-CA" sz="1600" dirty="0">
                <a:sym typeface="Wingdings" pitchFamily="2" charset="2"/>
              </a:rPr>
              <a:t>Text  CLIP</a:t>
            </a:r>
          </a:p>
          <a:p>
            <a:pPr lvl="1"/>
            <a:r>
              <a:rPr lang="en-CA" sz="1600" dirty="0">
                <a:sym typeface="Wingdings" pitchFamily="2" charset="2"/>
              </a:rPr>
              <a:t>Masks  Element-wise convolution into the embeddings</a:t>
            </a:r>
          </a:p>
          <a:p>
            <a:pPr lvl="1"/>
            <a:endParaRPr lang="en-CA" sz="1600" dirty="0">
              <a:sym typeface="Wingdings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8D5768-ACE5-91A2-5743-B7B50DF23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05" y="3481343"/>
            <a:ext cx="7772400" cy="166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023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BF2543-450D-2E57-233C-B936DBDAB4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Model - SAM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C366B-ABB1-1B06-F5E9-B576694792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A model suitable for the task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853CF2-F858-4752-FFBC-9C9582931B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>
                <a:sym typeface="Wingdings" pitchFamily="2" charset="2"/>
              </a:rPr>
              <a:t>Mask decoder</a:t>
            </a:r>
          </a:p>
          <a:p>
            <a:pPr lvl="1"/>
            <a:r>
              <a:rPr lang="en-CA" dirty="0">
                <a:sym typeface="Wingdings" pitchFamily="2" charset="2"/>
              </a:rPr>
              <a:t>Inspired by </a:t>
            </a:r>
            <a:r>
              <a:rPr lang="en-CA" dirty="0" err="1">
                <a:sym typeface="Wingdings" pitchFamily="2" charset="2"/>
              </a:rPr>
              <a:t>MaskFormer</a:t>
            </a:r>
            <a:r>
              <a:rPr lang="en-CA" dirty="0">
                <a:sym typeface="Wingdings" pitchFamily="2" charset="2"/>
              </a:rPr>
              <a:t> (Cheng et al., </a:t>
            </a:r>
            <a:r>
              <a:rPr lang="en-CA" dirty="0" err="1">
                <a:sym typeface="Wingdings" pitchFamily="2" charset="2"/>
              </a:rPr>
              <a:t>NeurIPS</a:t>
            </a:r>
            <a:r>
              <a:rPr lang="en-CA" dirty="0">
                <a:sym typeface="Wingdings" pitchFamily="2" charset="2"/>
              </a:rPr>
              <a:t> 2021)</a:t>
            </a:r>
          </a:p>
          <a:p>
            <a:pPr lvl="1"/>
            <a:r>
              <a:rPr lang="en-CA" dirty="0">
                <a:sym typeface="Wingdings" pitchFamily="2" charset="2"/>
              </a:rPr>
              <a:t>Predict 3 masks for ambiguity</a:t>
            </a:r>
          </a:p>
          <a:p>
            <a:pPr lvl="1"/>
            <a:r>
              <a:rPr lang="en-CA" dirty="0">
                <a:sym typeface="Wingdings" pitchFamily="2" charset="2"/>
              </a:rPr>
              <a:t>Score  estimated </a:t>
            </a:r>
            <a:r>
              <a:rPr lang="en-CA" dirty="0" err="1">
                <a:sym typeface="Wingdings" pitchFamily="2" charset="2"/>
              </a:rPr>
              <a:t>IoU</a:t>
            </a:r>
            <a:endParaRPr lang="en-CA" dirty="0">
              <a:sym typeface="Wingdings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8D5768-ACE5-91A2-5743-B7B50DF23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05" y="3481343"/>
            <a:ext cx="7772400" cy="1662157"/>
          </a:xfrm>
          <a:prstGeom prst="rect">
            <a:avLst/>
          </a:prstGeom>
        </p:spPr>
      </p:pic>
      <p:pic>
        <p:nvPicPr>
          <p:cNvPr id="7" name="Picture 6" descr="A diagram of a machine&#10;&#10;Description automatically generated">
            <a:extLst>
              <a:ext uri="{FF2B5EF4-FFF2-40B4-BE49-F238E27FC236}">
                <a16:creationId xmlns:a16="http://schemas.microsoft.com/office/drawing/2014/main" id="{0BA174B9-9491-5FBE-4CD3-E581F61B5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3229" y="296401"/>
            <a:ext cx="4746812" cy="14341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CAC33A-1711-A9B2-BBAB-C986C6DCC7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405" y="2069083"/>
            <a:ext cx="3886200" cy="1412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704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7D5DC33-CCCF-67BC-28BD-C9066CE426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CA" dirty="0"/>
              <a:t>Segment </a:t>
            </a:r>
            <a:r>
              <a:rPr lang="fr-CA" dirty="0" err="1"/>
              <a:t>Anything</a:t>
            </a:r>
            <a:endParaRPr lang="fr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2A8AA-10D0-F0A0-E1AF-3118304855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A small example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9FD6EC-DACD-7FE6-CDC9-12C57C10CB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402297148_1397403074466555_1606119391700715020_n">
            <a:hlinkClick r:id="" action="ppaction://media"/>
            <a:extLst>
              <a:ext uri="{FF2B5EF4-FFF2-40B4-BE49-F238E27FC236}">
                <a16:creationId xmlns:a16="http://schemas.microsoft.com/office/drawing/2014/main" id="{527ECD49-059C-5D2B-7A61-0210FFE622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8692" y="1122795"/>
            <a:ext cx="5786614" cy="385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109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01537B56-F730-52C3-5411-4E9E47CCCA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CA" dirty="0"/>
              <a:t>Segment </a:t>
            </a:r>
            <a:r>
              <a:rPr lang="fr-CA" dirty="0" err="1"/>
              <a:t>Anything</a:t>
            </a:r>
            <a:endParaRPr lang="fr-CA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461B831-7C8A-3D9B-9B6A-49D4D13135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CA" dirty="0" err="1"/>
              <a:t>Foundation</a:t>
            </a:r>
            <a:r>
              <a:rPr lang="fr-CA" dirty="0"/>
              <a:t> model for image segmentation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C5B0ABB-1F65-1940-E26D-93D9DE0B78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CA" dirty="0" err="1"/>
              <a:t>What</a:t>
            </a:r>
            <a:r>
              <a:rPr lang="fr-CA" dirty="0"/>
              <a:t> </a:t>
            </a:r>
            <a:r>
              <a:rPr lang="fr-CA" b="1" dirty="0" err="1"/>
              <a:t>tasks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enable </a:t>
            </a:r>
            <a:r>
              <a:rPr lang="fr-CA" dirty="0" err="1"/>
              <a:t>zero</a:t>
            </a:r>
            <a:r>
              <a:rPr lang="fr-CA" dirty="0"/>
              <a:t>-shot </a:t>
            </a:r>
            <a:r>
              <a:rPr lang="fr-CA" dirty="0" err="1"/>
              <a:t>generalization</a:t>
            </a:r>
            <a:r>
              <a:rPr lang="fr-CA" dirty="0"/>
              <a:t>?</a:t>
            </a:r>
          </a:p>
          <a:p>
            <a:r>
              <a:rPr lang="fr-CA" dirty="0" err="1"/>
              <a:t>What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the </a:t>
            </a:r>
            <a:r>
              <a:rPr lang="fr-CA" dirty="0" err="1"/>
              <a:t>corresponding</a:t>
            </a:r>
            <a:r>
              <a:rPr lang="fr-CA" dirty="0"/>
              <a:t> </a:t>
            </a:r>
            <a:r>
              <a:rPr lang="fr-CA" b="1" dirty="0"/>
              <a:t>model</a:t>
            </a:r>
            <a:r>
              <a:rPr lang="fr-CA" dirty="0"/>
              <a:t> architecture?</a:t>
            </a:r>
          </a:p>
          <a:p>
            <a:r>
              <a:rPr lang="fr-CA" dirty="0" err="1"/>
              <a:t>What</a:t>
            </a:r>
            <a:r>
              <a:rPr lang="fr-CA" dirty="0"/>
              <a:t> </a:t>
            </a:r>
            <a:r>
              <a:rPr lang="fr-CA" b="1" dirty="0"/>
              <a:t>data</a:t>
            </a:r>
            <a:r>
              <a:rPr lang="fr-CA" dirty="0"/>
              <a:t> can power </a:t>
            </a:r>
            <a:r>
              <a:rPr lang="fr-CA" dirty="0" err="1"/>
              <a:t>this</a:t>
            </a:r>
            <a:r>
              <a:rPr lang="fr-CA" dirty="0"/>
              <a:t> </a:t>
            </a:r>
            <a:r>
              <a:rPr lang="fr-CA" dirty="0" err="1"/>
              <a:t>task</a:t>
            </a:r>
            <a:r>
              <a:rPr lang="fr-CA" dirty="0"/>
              <a:t> and model?</a:t>
            </a:r>
          </a:p>
        </p:txBody>
      </p:sp>
    </p:spTree>
    <p:extLst>
      <p:ext uri="{BB962C8B-B14F-4D97-AF65-F5344CB8AC3E}">
        <p14:creationId xmlns:p14="http://schemas.microsoft.com/office/powerpoint/2010/main" val="3361168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F1FD41-0916-C813-2A46-1A2912917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Segment </a:t>
            </a:r>
            <a:r>
              <a:rPr lang="fr-CA" dirty="0" err="1"/>
              <a:t>Anything</a:t>
            </a:r>
            <a:endParaRPr lang="fr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79BC0E-5A22-445F-93E7-00517DD61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6155" y="1463984"/>
            <a:ext cx="2536520" cy="18691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036937-8D68-1B27-485E-F33044666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210" y="3197729"/>
            <a:ext cx="2107061" cy="15644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D5AB17-26AB-409F-D478-79A2C1DCE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267" y="3092740"/>
            <a:ext cx="2729321" cy="177440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ABCC329B-9C4B-B07F-6A89-F7ABF17A6BCA}"/>
              </a:ext>
            </a:extLst>
          </p:cNvPr>
          <p:cNvGrpSpPr/>
          <p:nvPr/>
        </p:nvGrpSpPr>
        <p:grpSpPr>
          <a:xfrm rot="761875">
            <a:off x="2674240" y="2270070"/>
            <a:ext cx="297035" cy="885289"/>
            <a:chOff x="1110872" y="1068022"/>
            <a:chExt cx="297035" cy="885289"/>
          </a:xfrm>
        </p:grpSpPr>
        <p:sp>
          <p:nvSpPr>
            <p:cNvPr id="11" name="Left-Right Arrow 10">
              <a:extLst>
                <a:ext uri="{FF2B5EF4-FFF2-40B4-BE49-F238E27FC236}">
                  <a16:creationId xmlns:a16="http://schemas.microsoft.com/office/drawing/2014/main" id="{03528E91-3EE5-A532-F70B-35E632043A91}"/>
                </a:ext>
              </a:extLst>
            </p:cNvPr>
            <p:cNvSpPr/>
            <p:nvPr/>
          </p:nvSpPr>
          <p:spPr>
            <a:xfrm rot="18000000">
              <a:off x="816745" y="1362149"/>
              <a:ext cx="885289" cy="297035"/>
            </a:xfrm>
            <a:prstGeom prst="left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CA"/>
            </a:p>
          </p:txBody>
        </p:sp>
        <p:sp>
          <p:nvSpPr>
            <p:cNvPr id="12" name="Left-Right Arrow 4">
              <a:extLst>
                <a:ext uri="{FF2B5EF4-FFF2-40B4-BE49-F238E27FC236}">
                  <a16:creationId xmlns:a16="http://schemas.microsoft.com/office/drawing/2014/main" id="{C92625EE-D4DA-E09F-2D29-2DAD795ACEA5}"/>
                </a:ext>
              </a:extLst>
            </p:cNvPr>
            <p:cNvSpPr txBox="1"/>
            <p:nvPr/>
          </p:nvSpPr>
          <p:spPr>
            <a:xfrm rot="18000000">
              <a:off x="905856" y="1421556"/>
              <a:ext cx="707068" cy="17822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300" kern="120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47F22C0-ED03-48A3-11D5-6FB96F42AF20}"/>
              </a:ext>
            </a:extLst>
          </p:cNvPr>
          <p:cNvGrpSpPr/>
          <p:nvPr/>
        </p:nvGrpSpPr>
        <p:grpSpPr>
          <a:xfrm rot="20594205">
            <a:off x="5934765" y="2255114"/>
            <a:ext cx="297035" cy="885289"/>
            <a:chOff x="3243004" y="1196962"/>
            <a:chExt cx="297035" cy="885289"/>
          </a:xfrm>
        </p:grpSpPr>
        <p:sp>
          <p:nvSpPr>
            <p:cNvPr id="24" name="Left-Right Arrow 23">
              <a:extLst>
                <a:ext uri="{FF2B5EF4-FFF2-40B4-BE49-F238E27FC236}">
                  <a16:creationId xmlns:a16="http://schemas.microsoft.com/office/drawing/2014/main" id="{A846AF26-1054-D195-194E-BC25A3CD1B20}"/>
                </a:ext>
              </a:extLst>
            </p:cNvPr>
            <p:cNvSpPr/>
            <p:nvPr/>
          </p:nvSpPr>
          <p:spPr>
            <a:xfrm rot="3600000">
              <a:off x="2948877" y="1491089"/>
              <a:ext cx="885289" cy="297035"/>
            </a:xfrm>
            <a:prstGeom prst="left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CA"/>
            </a:p>
          </p:txBody>
        </p:sp>
        <p:sp>
          <p:nvSpPr>
            <p:cNvPr id="25" name="Left-Right Arrow 4">
              <a:extLst>
                <a:ext uri="{FF2B5EF4-FFF2-40B4-BE49-F238E27FC236}">
                  <a16:creationId xmlns:a16="http://schemas.microsoft.com/office/drawing/2014/main" id="{4B3E8B15-8F10-1406-66CB-9A7E1B1CEDED}"/>
                </a:ext>
              </a:extLst>
            </p:cNvPr>
            <p:cNvSpPr txBox="1"/>
            <p:nvPr/>
          </p:nvSpPr>
          <p:spPr>
            <a:xfrm rot="3600000">
              <a:off x="3037988" y="1550496"/>
              <a:ext cx="707068" cy="17822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300" kern="120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FDE9718-BDB5-8A3B-2EE7-DAB9A202E897}"/>
              </a:ext>
            </a:extLst>
          </p:cNvPr>
          <p:cNvGrpSpPr/>
          <p:nvPr/>
        </p:nvGrpSpPr>
        <p:grpSpPr>
          <a:xfrm>
            <a:off x="3368519" y="3814392"/>
            <a:ext cx="2063195" cy="297035"/>
            <a:chOff x="2247887" y="2705239"/>
            <a:chExt cx="885289" cy="297035"/>
          </a:xfrm>
        </p:grpSpPr>
        <p:sp>
          <p:nvSpPr>
            <p:cNvPr id="27" name="Left-Right Arrow 26">
              <a:extLst>
                <a:ext uri="{FF2B5EF4-FFF2-40B4-BE49-F238E27FC236}">
                  <a16:creationId xmlns:a16="http://schemas.microsoft.com/office/drawing/2014/main" id="{498C8C0D-AE09-B168-44E1-BDB84CA0A653}"/>
                </a:ext>
              </a:extLst>
            </p:cNvPr>
            <p:cNvSpPr/>
            <p:nvPr/>
          </p:nvSpPr>
          <p:spPr>
            <a:xfrm rot="10800000">
              <a:off x="2247887" y="2705239"/>
              <a:ext cx="885289" cy="297035"/>
            </a:xfrm>
            <a:prstGeom prst="left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CA"/>
            </a:p>
          </p:txBody>
        </p:sp>
        <p:sp>
          <p:nvSpPr>
            <p:cNvPr id="28" name="Left-Right Arrow 4">
              <a:extLst>
                <a:ext uri="{FF2B5EF4-FFF2-40B4-BE49-F238E27FC236}">
                  <a16:creationId xmlns:a16="http://schemas.microsoft.com/office/drawing/2014/main" id="{F97B80DA-8ABD-4900-F25F-B3E08FC8AAE5}"/>
                </a:ext>
              </a:extLst>
            </p:cNvPr>
            <p:cNvSpPr txBox="1"/>
            <p:nvPr/>
          </p:nvSpPr>
          <p:spPr>
            <a:xfrm rot="21600000">
              <a:off x="2336997" y="2764646"/>
              <a:ext cx="707068" cy="17822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300" kern="1200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00575392-B0C2-1181-91D9-27CB7FBB2B91}"/>
              </a:ext>
            </a:extLst>
          </p:cNvPr>
          <p:cNvSpPr txBox="1"/>
          <p:nvPr/>
        </p:nvSpPr>
        <p:spPr>
          <a:xfrm>
            <a:off x="4100964" y="1082521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Task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8ADD38-1EA3-5A9B-66F8-0D5D16C66902}"/>
              </a:ext>
            </a:extLst>
          </p:cNvPr>
          <p:cNvSpPr txBox="1"/>
          <p:nvPr/>
        </p:nvSpPr>
        <p:spPr>
          <a:xfrm>
            <a:off x="265228" y="3795275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Model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A54AFFA-644F-47BE-3412-F2367BBDCD53}"/>
              </a:ext>
            </a:extLst>
          </p:cNvPr>
          <p:cNvSpPr txBox="1"/>
          <p:nvPr/>
        </p:nvSpPr>
        <p:spPr>
          <a:xfrm>
            <a:off x="7993658" y="3778244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366336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2AA8CE-CB47-949E-87EC-8227412A5B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Task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F52B96-492E-5311-6690-3B0FCFFA45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A </a:t>
            </a:r>
            <a:r>
              <a:rPr lang="en-CA" dirty="0" err="1"/>
              <a:t>promptable</a:t>
            </a:r>
            <a:r>
              <a:rPr lang="en-CA" dirty="0"/>
              <a:t> segmentation task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4162180-13E5-EF96-8645-787E0EB0A6D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/>
              <a:t>Prompts in multiple formats</a:t>
            </a:r>
          </a:p>
          <a:p>
            <a:r>
              <a:rPr lang="en-CA" dirty="0"/>
              <a:t>Zero-shot generalization to new tasks</a:t>
            </a:r>
          </a:p>
          <a:p>
            <a:pPr lvl="1"/>
            <a:r>
              <a:rPr lang="en-CA" dirty="0"/>
              <a:t>As a component of a larger system</a:t>
            </a:r>
          </a:p>
          <a:p>
            <a:pPr lvl="1"/>
            <a:r>
              <a:rPr lang="en-CA" dirty="0"/>
              <a:t>Edge detection</a:t>
            </a:r>
          </a:p>
          <a:p>
            <a:pPr lvl="1"/>
            <a:r>
              <a:rPr lang="en-CA" dirty="0"/>
              <a:t>Instance segmentation</a:t>
            </a:r>
          </a:p>
          <a:p>
            <a:pPr lvl="1"/>
            <a:r>
              <a:rPr lang="en-CA" dirty="0"/>
              <a:t>Text-to-masks</a:t>
            </a:r>
          </a:p>
          <a:p>
            <a:r>
              <a:rPr lang="en-CA" dirty="0"/>
              <a:t>Natural pre-training task</a:t>
            </a:r>
          </a:p>
          <a:p>
            <a:pPr lvl="1"/>
            <a:r>
              <a:rPr lang="en-CA" dirty="0"/>
              <a:t>Generate prompts from annotation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AE8556B-F986-5900-4931-430FF5D62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2110" y="1276155"/>
            <a:ext cx="3631590" cy="267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855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C1D724A-1B6E-B4C9-5DD1-39D0C2A2FA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160CF-4A92-E6BA-6937-CAD0BD69CBA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9880" y="748145"/>
            <a:ext cx="8264239" cy="374650"/>
          </a:xfrm>
        </p:spPr>
        <p:txBody>
          <a:bodyPr/>
          <a:lstStyle/>
          <a:p>
            <a:r>
              <a:rPr lang="en-CA" dirty="0"/>
              <a:t>Prompt ambiguity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45955-C86C-7EE5-A177-61ABC49651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/>
              <a:t>Prompts can be ambiguous</a:t>
            </a:r>
          </a:p>
          <a:p>
            <a:r>
              <a:rPr lang="en-CA" dirty="0"/>
              <a:t>Part vs Whole</a:t>
            </a:r>
          </a:p>
          <a:p>
            <a:r>
              <a:rPr lang="en-CA" dirty="0"/>
              <a:t>Predict valid masks</a:t>
            </a:r>
          </a:p>
          <a:p>
            <a:endParaRPr lang="en-CA" dirty="0"/>
          </a:p>
        </p:txBody>
      </p:sp>
      <p:pic>
        <p:nvPicPr>
          <p:cNvPr id="5" name="Picture 4" descr="A collage of images of a bird&#10;&#10;Description automatically generated">
            <a:extLst>
              <a:ext uri="{FF2B5EF4-FFF2-40B4-BE49-F238E27FC236}">
                <a16:creationId xmlns:a16="http://schemas.microsoft.com/office/drawing/2014/main" id="{15BA40DE-D622-4C9E-6025-62F4C216F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133" y="113512"/>
            <a:ext cx="4342644" cy="480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954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61A866-C3A6-0F43-2990-5EC9E99844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Model - SAM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ED50B-48FD-F1ED-A3E0-733BBB6702F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A model suitable for the task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20F99D-C5CE-D41E-F7E2-245E7A6F0A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8" t="17244" r="2275"/>
          <a:stretch/>
        </p:blipFill>
        <p:spPr bwMode="auto">
          <a:xfrm>
            <a:off x="685799" y="1276155"/>
            <a:ext cx="7772400" cy="3428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5DEF60A-09AF-0E7D-38CA-E3F06F8949FD}"/>
              </a:ext>
            </a:extLst>
          </p:cNvPr>
          <p:cNvGrpSpPr/>
          <p:nvPr/>
        </p:nvGrpSpPr>
        <p:grpSpPr>
          <a:xfrm>
            <a:off x="129653" y="2801968"/>
            <a:ext cx="2429301" cy="1434425"/>
            <a:chOff x="129653" y="2801968"/>
            <a:chExt cx="2429301" cy="143442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7DEC99E-709C-5FF0-102F-C3D22CC5FF56}"/>
                </a:ext>
              </a:extLst>
            </p:cNvPr>
            <p:cNvSpPr txBox="1"/>
            <p:nvPr/>
          </p:nvSpPr>
          <p:spPr>
            <a:xfrm>
              <a:off x="129653" y="3282286"/>
              <a:ext cx="2429301" cy="954107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b="1" dirty="0"/>
                <a:t>MAE</a:t>
              </a:r>
              <a:r>
                <a:rPr lang="en-CA" sz="1400" dirty="0"/>
                <a:t> pre-trained </a:t>
              </a:r>
              <a:r>
                <a:rPr lang="en-CA" sz="1400" b="1" dirty="0" err="1"/>
                <a:t>ViT</a:t>
              </a:r>
              <a:endParaRPr lang="en-CA" sz="1400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Reuse image embeddings across multiple queries</a:t>
              </a:r>
            </a:p>
          </p:txBody>
        </p:sp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1173D635-7DF8-6E0D-C86B-3E062DA39441}"/>
                </a:ext>
              </a:extLst>
            </p:cNvPr>
            <p:cNvSpPr/>
            <p:nvPr/>
          </p:nvSpPr>
          <p:spPr>
            <a:xfrm rot="19062935">
              <a:off x="1238191" y="2801968"/>
              <a:ext cx="745624" cy="273877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FAA4904-2F1B-7336-9380-19033A754A6C}"/>
              </a:ext>
            </a:extLst>
          </p:cNvPr>
          <p:cNvGrpSpPr/>
          <p:nvPr/>
        </p:nvGrpSpPr>
        <p:grpSpPr>
          <a:xfrm>
            <a:off x="6320688" y="3229943"/>
            <a:ext cx="1894764" cy="1491628"/>
            <a:chOff x="611699" y="2010865"/>
            <a:chExt cx="1894764" cy="149162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B124052-B30F-C783-E098-C32437709C44}"/>
                </a:ext>
              </a:extLst>
            </p:cNvPr>
            <p:cNvSpPr txBox="1"/>
            <p:nvPr/>
          </p:nvSpPr>
          <p:spPr>
            <a:xfrm>
              <a:off x="611699" y="3194716"/>
              <a:ext cx="1894764" cy="307777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Encode prompts</a:t>
              </a:r>
            </a:p>
          </p:txBody>
        </p:sp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86D082EA-48EA-BE58-BB82-067D5AB4094E}"/>
                </a:ext>
              </a:extLst>
            </p:cNvPr>
            <p:cNvSpPr/>
            <p:nvPr/>
          </p:nvSpPr>
          <p:spPr>
            <a:xfrm rot="14070228">
              <a:off x="328484" y="2454098"/>
              <a:ext cx="1160343" cy="273877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3AE4B9-1DF3-B9D5-7AF7-61F27A051340}"/>
              </a:ext>
            </a:extLst>
          </p:cNvPr>
          <p:cNvGrpSpPr/>
          <p:nvPr/>
        </p:nvGrpSpPr>
        <p:grpSpPr>
          <a:xfrm>
            <a:off x="3965468" y="797036"/>
            <a:ext cx="2355220" cy="1020118"/>
            <a:chOff x="-133410" y="2729471"/>
            <a:chExt cx="2355220" cy="102011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1DCED5-0EA1-E6BD-7785-02C5630C6C67}"/>
                </a:ext>
              </a:extLst>
            </p:cNvPr>
            <p:cNvSpPr txBox="1"/>
            <p:nvPr/>
          </p:nvSpPr>
          <p:spPr>
            <a:xfrm>
              <a:off x="327046" y="2729471"/>
              <a:ext cx="1894764" cy="52322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Element-wise convolution</a:t>
              </a:r>
            </a:p>
          </p:txBody>
        </p: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C377CDC3-A362-78AD-E5A4-42CB549F46EB}"/>
                </a:ext>
              </a:extLst>
            </p:cNvPr>
            <p:cNvSpPr/>
            <p:nvPr/>
          </p:nvSpPr>
          <p:spPr>
            <a:xfrm rot="8110046">
              <a:off x="-133410" y="3475712"/>
              <a:ext cx="745624" cy="273877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A7B4BEF-04C1-D340-A788-14ABD4D2F427}"/>
              </a:ext>
            </a:extLst>
          </p:cNvPr>
          <p:cNvGrpSpPr/>
          <p:nvPr/>
        </p:nvGrpSpPr>
        <p:grpSpPr>
          <a:xfrm>
            <a:off x="5981176" y="484140"/>
            <a:ext cx="2477023" cy="1113257"/>
            <a:chOff x="-359201" y="2729471"/>
            <a:chExt cx="2477023" cy="111325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330B8F2-C1B6-8780-0D6F-C092B0CF5880}"/>
                </a:ext>
              </a:extLst>
            </p:cNvPr>
            <p:cNvSpPr txBox="1"/>
            <p:nvPr/>
          </p:nvSpPr>
          <p:spPr>
            <a:xfrm>
              <a:off x="327045" y="2729471"/>
              <a:ext cx="1790777" cy="52322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Similar to </a:t>
              </a:r>
              <a:r>
                <a:rPr lang="en-CA" sz="1400" b="1" dirty="0" err="1"/>
                <a:t>MaskFormer</a:t>
              </a:r>
              <a:endParaRPr lang="en-CA" sz="1400" b="1" dirty="0"/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F64F4A62-3548-1A58-793B-A16FB0807E2D}"/>
                </a:ext>
              </a:extLst>
            </p:cNvPr>
            <p:cNvSpPr/>
            <p:nvPr/>
          </p:nvSpPr>
          <p:spPr>
            <a:xfrm rot="8110046">
              <a:off x="-359201" y="3568851"/>
              <a:ext cx="1009836" cy="273877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3BC452D-3B78-5D69-6EE2-EBB670F92148}"/>
              </a:ext>
            </a:extLst>
          </p:cNvPr>
          <p:cNvGrpSpPr/>
          <p:nvPr/>
        </p:nvGrpSpPr>
        <p:grpSpPr>
          <a:xfrm>
            <a:off x="6756469" y="2910252"/>
            <a:ext cx="2257876" cy="939963"/>
            <a:chOff x="500552" y="2777973"/>
            <a:chExt cx="2257876" cy="93996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EB4615A-C325-9024-CFC1-10BDC04E5C47}"/>
                </a:ext>
              </a:extLst>
            </p:cNvPr>
            <p:cNvSpPr txBox="1"/>
            <p:nvPr/>
          </p:nvSpPr>
          <p:spPr>
            <a:xfrm>
              <a:off x="500552" y="3194716"/>
              <a:ext cx="2257876" cy="52322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Predict 3 valid masks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1400" dirty="0"/>
                <a:t>Score ≈ </a:t>
              </a:r>
              <a:r>
                <a:rPr lang="en-CA" sz="1400" dirty="0" err="1"/>
                <a:t>IoU</a:t>
              </a:r>
              <a:endParaRPr lang="en-CA" sz="1400" dirty="0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F1F390DE-4104-C018-7B18-9EF62A05E7A7}"/>
                </a:ext>
              </a:extLst>
            </p:cNvPr>
            <p:cNvSpPr/>
            <p:nvPr/>
          </p:nvSpPr>
          <p:spPr>
            <a:xfrm rot="14322379">
              <a:off x="1391640" y="2831671"/>
              <a:ext cx="381274" cy="273877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</p:spTree>
    <p:extLst>
      <p:ext uri="{BB962C8B-B14F-4D97-AF65-F5344CB8AC3E}">
        <p14:creationId xmlns:p14="http://schemas.microsoft.com/office/powerpoint/2010/main" val="37857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374F14C-AE95-05D2-B1C0-186A83107C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Model - SAM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329EE-F3D9-72EE-B329-F8C5E76358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Mask decoder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E6EDC-034C-5092-F79F-C2B1A61F6C1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DF29F8-14DF-E95A-F7B3-D15B603EB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37" y="1413933"/>
            <a:ext cx="8201524" cy="295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407682"/>
      </p:ext>
    </p:extLst>
  </p:cSld>
  <p:clrMapOvr>
    <a:masterClrMapping/>
  </p:clrMapOvr>
</p:sld>
</file>

<file path=ppt/theme/theme1.xml><?xml version="1.0" encoding="utf-8"?>
<a:theme xmlns:a="http://schemas.openxmlformats.org/drawingml/2006/main" name="Opening and Closing">
  <a:themeElements>
    <a:clrScheme name="Norlab">
      <a:dk1>
        <a:srgbClr val="515151"/>
      </a:dk1>
      <a:lt1>
        <a:srgbClr val="FFFFFF"/>
      </a:lt1>
      <a:dk2>
        <a:srgbClr val="515151"/>
      </a:dk2>
      <a:lt2>
        <a:srgbClr val="FFFFFF"/>
      </a:lt2>
      <a:accent1>
        <a:srgbClr val="515151"/>
      </a:accent1>
      <a:accent2>
        <a:srgbClr val="969696"/>
      </a:accent2>
      <a:accent3>
        <a:srgbClr val="EAEAEA"/>
      </a:accent3>
      <a:accent4>
        <a:srgbClr val="3881EC"/>
      </a:accent4>
      <a:accent5>
        <a:srgbClr val="252525"/>
      </a:accent5>
      <a:accent6>
        <a:srgbClr val="252525"/>
      </a:accent6>
      <a:hlink>
        <a:srgbClr val="5F5F5F"/>
      </a:hlink>
      <a:folHlink>
        <a:srgbClr val="919191"/>
      </a:folHlink>
    </a:clrScheme>
    <a:fontScheme name="Personnalisé 1">
      <a:majorFont>
        <a:latin typeface="Brava Slab Bold"/>
        <a:ea typeface=""/>
        <a:cs typeface=""/>
      </a:majorFont>
      <a:minorFont>
        <a:latin typeface="Raleway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4" id="{5B26ED1B-7DE4-4BA9-A910-5576C0387A3F}" vid="{2B49CBA3-BDA7-4D9B-AF53-166BA02F94E9}"/>
    </a:ext>
  </a:extLst>
</a:theme>
</file>

<file path=ppt/theme/theme2.xml><?xml version="1.0" encoding="utf-8"?>
<a:theme xmlns:a="http://schemas.openxmlformats.org/drawingml/2006/main" name="Transitions">
  <a:themeElements>
    <a:clrScheme name="Norlab">
      <a:dk1>
        <a:srgbClr val="515151"/>
      </a:dk1>
      <a:lt1>
        <a:srgbClr val="FFFFFF"/>
      </a:lt1>
      <a:dk2>
        <a:srgbClr val="515151"/>
      </a:dk2>
      <a:lt2>
        <a:srgbClr val="FFFFFF"/>
      </a:lt2>
      <a:accent1>
        <a:srgbClr val="515151"/>
      </a:accent1>
      <a:accent2>
        <a:srgbClr val="969696"/>
      </a:accent2>
      <a:accent3>
        <a:srgbClr val="EAEAEA"/>
      </a:accent3>
      <a:accent4>
        <a:srgbClr val="3881EC"/>
      </a:accent4>
      <a:accent5>
        <a:srgbClr val="252525"/>
      </a:accent5>
      <a:accent6>
        <a:srgbClr val="252525"/>
      </a:accent6>
      <a:hlink>
        <a:srgbClr val="5F5F5F"/>
      </a:hlink>
      <a:folHlink>
        <a:srgbClr val="919191"/>
      </a:folHlink>
    </a:clrScheme>
    <a:fontScheme name="Personnalisé 1">
      <a:majorFont>
        <a:latin typeface="Brava Slab Bold"/>
        <a:ea typeface=""/>
        <a:cs typeface=""/>
      </a:majorFont>
      <a:minorFont>
        <a:latin typeface="Raleway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ctr" anchorCtr="0"/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ésentation14" id="{5B26ED1B-7DE4-4BA9-A910-5576C0387A3F}" vid="{18FE500C-42C4-4998-B6C5-CCDFCBF97FF5}"/>
    </a:ext>
  </a:extLst>
</a:theme>
</file>

<file path=ppt/theme/theme3.xml><?xml version="1.0" encoding="utf-8"?>
<a:theme xmlns:a="http://schemas.openxmlformats.org/drawingml/2006/main" name="Content - Light">
  <a:themeElements>
    <a:clrScheme name="Norlab">
      <a:dk1>
        <a:srgbClr val="515151"/>
      </a:dk1>
      <a:lt1>
        <a:srgbClr val="FFFFFF"/>
      </a:lt1>
      <a:dk2>
        <a:srgbClr val="515151"/>
      </a:dk2>
      <a:lt2>
        <a:srgbClr val="FFFFFF"/>
      </a:lt2>
      <a:accent1>
        <a:srgbClr val="515151"/>
      </a:accent1>
      <a:accent2>
        <a:srgbClr val="969696"/>
      </a:accent2>
      <a:accent3>
        <a:srgbClr val="EAEAEA"/>
      </a:accent3>
      <a:accent4>
        <a:srgbClr val="3881EC"/>
      </a:accent4>
      <a:accent5>
        <a:srgbClr val="252525"/>
      </a:accent5>
      <a:accent6>
        <a:srgbClr val="252525"/>
      </a:accent6>
      <a:hlink>
        <a:srgbClr val="5F5F5F"/>
      </a:hlink>
      <a:folHlink>
        <a:srgbClr val="919191"/>
      </a:folHlink>
    </a:clrScheme>
    <a:fontScheme name="Personnalisé 1">
      <a:majorFont>
        <a:latin typeface="Brava Slab Bold"/>
        <a:ea typeface=""/>
        <a:cs typeface=""/>
      </a:majorFont>
      <a:minorFont>
        <a:latin typeface="Raleway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4" id="{5B26ED1B-7DE4-4BA9-A910-5576C0387A3F}" vid="{6E1BE3F9-00E7-44BC-B5FC-D66EEE6C2F0A}"/>
    </a:ext>
  </a:extLst>
</a:theme>
</file>

<file path=ppt/theme/theme4.xml><?xml version="1.0" encoding="utf-8"?>
<a:theme xmlns:a="http://schemas.openxmlformats.org/drawingml/2006/main" name="Content - Dark">
  <a:themeElements>
    <a:clrScheme name="Norlab">
      <a:dk1>
        <a:srgbClr val="515151"/>
      </a:dk1>
      <a:lt1>
        <a:srgbClr val="FFFFFF"/>
      </a:lt1>
      <a:dk2>
        <a:srgbClr val="515151"/>
      </a:dk2>
      <a:lt2>
        <a:srgbClr val="FFFFFF"/>
      </a:lt2>
      <a:accent1>
        <a:srgbClr val="515151"/>
      </a:accent1>
      <a:accent2>
        <a:srgbClr val="969696"/>
      </a:accent2>
      <a:accent3>
        <a:srgbClr val="EAEAEA"/>
      </a:accent3>
      <a:accent4>
        <a:srgbClr val="3881EC"/>
      </a:accent4>
      <a:accent5>
        <a:srgbClr val="252525"/>
      </a:accent5>
      <a:accent6>
        <a:srgbClr val="252525"/>
      </a:accent6>
      <a:hlink>
        <a:srgbClr val="5F5F5F"/>
      </a:hlink>
      <a:folHlink>
        <a:srgbClr val="919191"/>
      </a:folHlink>
    </a:clrScheme>
    <a:fontScheme name="Personnalisé 1">
      <a:majorFont>
        <a:latin typeface="Brava Slab Bold"/>
        <a:ea typeface=""/>
        <a:cs typeface=""/>
      </a:majorFont>
      <a:minorFont>
        <a:latin typeface="Raleway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/>
      <a:lstStyle>
        <a:defPPr algn="l">
          <a:defRPr dirty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ésentation14" id="{5B26ED1B-7DE4-4BA9-A910-5576C0387A3F}" vid="{89F91165-2F6E-4749-BC88-F06F69464454}"/>
    </a:ext>
  </a:extLst>
</a:theme>
</file>

<file path=ppt/theme/theme5.xml><?xml version="1.0" encoding="utf-8"?>
<a:theme xmlns:a="http://schemas.openxmlformats.org/drawingml/2006/main" name="Special Slides">
  <a:themeElements>
    <a:clrScheme name="Norlab">
      <a:dk1>
        <a:srgbClr val="515151"/>
      </a:dk1>
      <a:lt1>
        <a:srgbClr val="FFFFFF"/>
      </a:lt1>
      <a:dk2>
        <a:srgbClr val="515151"/>
      </a:dk2>
      <a:lt2>
        <a:srgbClr val="FFFFFF"/>
      </a:lt2>
      <a:accent1>
        <a:srgbClr val="515151"/>
      </a:accent1>
      <a:accent2>
        <a:srgbClr val="969696"/>
      </a:accent2>
      <a:accent3>
        <a:srgbClr val="EAEAEA"/>
      </a:accent3>
      <a:accent4>
        <a:srgbClr val="3881EC"/>
      </a:accent4>
      <a:accent5>
        <a:srgbClr val="252525"/>
      </a:accent5>
      <a:accent6>
        <a:srgbClr val="252525"/>
      </a:accent6>
      <a:hlink>
        <a:srgbClr val="5F5F5F"/>
      </a:hlink>
      <a:folHlink>
        <a:srgbClr val="919191"/>
      </a:folHlink>
    </a:clrScheme>
    <a:fontScheme name="Personnalisé 1">
      <a:majorFont>
        <a:latin typeface="Brava Slab Bold"/>
        <a:ea typeface=""/>
        <a:cs typeface=""/>
      </a:majorFont>
      <a:minorFont>
        <a:latin typeface="Raleway Light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ctr" anchorCtr="0"/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ésentation14" id="{5B26ED1B-7DE4-4BA9-A910-5576C0387A3F}" vid="{62C1710C-E034-4117-B0FB-A5AEC89A8845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A6EDE945B30D42982FA5C5A3CB247F" ma:contentTypeVersion="17" ma:contentTypeDescription="Crée un document." ma:contentTypeScope="" ma:versionID="985b6bddb53443e90d5fde61710443db">
  <xsd:schema xmlns:xsd="http://www.w3.org/2001/XMLSchema" xmlns:xs="http://www.w3.org/2001/XMLSchema" xmlns:p="http://schemas.microsoft.com/office/2006/metadata/properties" xmlns:ns2="3df372fd-abda-494f-b3ef-597d7144351d" xmlns:ns3="ef9f6260-94a2-4740-ad34-75e88d3254ce" targetNamespace="http://schemas.microsoft.com/office/2006/metadata/properties" ma:root="true" ma:fieldsID="08e4a25bcb2fff3218890f1f28aa665c" ns2:_="" ns3:_="">
    <xsd:import namespace="3df372fd-abda-494f-b3ef-597d7144351d"/>
    <xsd:import namespace="ef9f6260-94a2-4740-ad34-75e88d3254c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f372fd-abda-494f-b3ef-597d714435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5" nillable="true" ma:taxonomy="true" ma:internalName="lcf76f155ced4ddcb4097134ff3c332f" ma:taxonomyFieldName="MediaServiceImageTags" ma:displayName="Balises d’images" ma:readOnly="false" ma:fieldId="{5cf76f15-5ced-4ddc-b409-7134ff3c332f}" ma:taxonomyMulti="true" ma:sspId="9eaa8290-3616-4126-84aa-16f277ca9cc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9f6260-94a2-4740-ad34-75e88d3254c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64af63ff-d35f-42a9-a562-cf7cc29aee09}" ma:internalName="TaxCatchAll" ma:showField="CatchAllData" ma:web="ef9f6260-94a2-4740-ad34-75e88d3254c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df372fd-abda-494f-b3ef-597d7144351d">
      <Terms xmlns="http://schemas.microsoft.com/office/infopath/2007/PartnerControls"/>
    </lcf76f155ced4ddcb4097134ff3c332f>
    <TaxCatchAll xmlns="ef9f6260-94a2-4740-ad34-75e88d3254ce" xsi:nil="true"/>
  </documentManagement>
</p:properties>
</file>

<file path=customXml/itemProps1.xml><?xml version="1.0" encoding="utf-8"?>
<ds:datastoreItem xmlns:ds="http://schemas.openxmlformats.org/officeDocument/2006/customXml" ds:itemID="{B8BE4B94-41F2-43B6-AFD7-DA410BF54F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df372fd-abda-494f-b3ef-597d7144351d"/>
    <ds:schemaRef ds:uri="ef9f6260-94a2-4740-ad34-75e88d3254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FBCB18-E1D6-4135-AEE8-60F4FCF2564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5AE0CF-C2A7-4F26-BCA6-CCE92069F3A5}">
  <ds:schemaRefs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purl.org/dc/dcmitype/"/>
    <ds:schemaRef ds:uri="http://schemas.openxmlformats.org/package/2006/metadata/core-properties"/>
    <ds:schemaRef ds:uri="ef9f6260-94a2-4740-ad34-75e88d3254ce"/>
    <ds:schemaRef ds:uri="3df372fd-abda-494f-b3ef-597d7144351d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Opening and Closing</Template>
  <TotalTime>1832</TotalTime>
  <Words>445</Words>
  <Application>Microsoft Macintosh PowerPoint</Application>
  <PresentationFormat>On-screen Show (16:9)</PresentationFormat>
  <Paragraphs>112</Paragraphs>
  <Slides>23</Slides>
  <Notes>0</Notes>
  <HiddenSlides>3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23</vt:i4>
      </vt:variant>
    </vt:vector>
  </HeadingPairs>
  <TitlesOfParts>
    <vt:vector size="37" baseType="lpstr">
      <vt:lpstr>Raleway</vt:lpstr>
      <vt:lpstr>Arial</vt:lpstr>
      <vt:lpstr>Brava Slab Bold</vt:lpstr>
      <vt:lpstr>Overpass</vt:lpstr>
      <vt:lpstr>Calibri</vt:lpstr>
      <vt:lpstr>Wingdings</vt:lpstr>
      <vt:lpstr>Raleway SemiBold</vt:lpstr>
      <vt:lpstr>Overpass Light</vt:lpstr>
      <vt:lpstr>Courier New</vt:lpstr>
      <vt:lpstr>Opening and Closing</vt:lpstr>
      <vt:lpstr>Transitions</vt:lpstr>
      <vt:lpstr>Content - Light</vt:lpstr>
      <vt:lpstr>Content - Dark</vt:lpstr>
      <vt:lpstr>Special Slides</vt:lpstr>
      <vt:lpstr>Segment Anything</vt:lpstr>
      <vt:lpstr>PowerPoint Presentation</vt:lpstr>
      <vt:lpstr>PowerPoint Presentation</vt:lpstr>
      <vt:lpstr>PowerPoint Presentation</vt:lpstr>
      <vt:lpstr>Segment Anything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Segment Anything</dc:title>
  <dc:subject/>
  <dc:creator>William Guimont-Martin</dc:creator>
  <cp:keywords/>
  <dc:description/>
  <cp:lastModifiedBy>William Guimont-Martin</cp:lastModifiedBy>
  <cp:revision>6</cp:revision>
  <cp:lastPrinted>2023-11-03T13:19:06Z</cp:lastPrinted>
  <dcterms:created xsi:type="dcterms:W3CDTF">2024-02-20T16:49:09Z</dcterms:created>
  <dcterms:modified xsi:type="dcterms:W3CDTF">2024-02-21T23:24:44Z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0x01010077A6EDE945B30D42982FA5C5A3CB247F</vt:lpwstr>
  </property>
</Properties>
</file>

<file path=docProps/thumbnail.jpeg>
</file>